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4" r:id="rId4"/>
    <p:sldId id="265" r:id="rId5"/>
    <p:sldId id="269" r:id="rId6"/>
    <p:sldId id="270" r:id="rId7"/>
    <p:sldId id="271" r:id="rId8"/>
    <p:sldId id="273" r:id="rId9"/>
    <p:sldId id="274" r:id="rId10"/>
    <p:sldId id="257" r:id="rId11"/>
    <p:sldId id="258" r:id="rId12"/>
    <p:sldId id="259" r:id="rId13"/>
    <p:sldId id="268" r:id="rId14"/>
    <p:sldId id="277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21526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Агрономические, экономические и экологические аспекты известкования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Подготовили: Суханов П.А.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участии Прокофьевой  И.В.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20. 02 2019 г.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100056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14400"/>
            <a:ext cx="2819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Новый точечный рисунок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914400"/>
            <a:ext cx="2857419" cy="5562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" y="152400"/>
            <a:ext cx="28956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1- Дерново-подзолистая почва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152400"/>
            <a:ext cx="28194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2- Дерново-карбонатная почва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40439"/>
          <a:ext cx="9144000" cy="581756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8397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Шифр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рН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сол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рН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мг/кг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мг/кг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Орг.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в-во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ru-RU" sz="1400" b="1" baseline="-25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ммоль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 100г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обм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осн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ммоль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 100г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/>
                </a:tc>
              </a:tr>
              <a:tr h="42807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800" b="1" baseline="-25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пах</a:t>
                      </a:r>
                      <a:r>
                        <a:rPr lang="ru-RU" sz="18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(0-21)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525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335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3,62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2,86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13,0</a:t>
                      </a:r>
                    </a:p>
                  </a:txBody>
                  <a:tcPr marL="66261" marR="66261" marT="0" marB="0"/>
                </a:tc>
              </a:tr>
              <a:tr h="53985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800" b="1" baseline="-25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пах</a:t>
                      </a:r>
                      <a:r>
                        <a:rPr lang="ru-RU" sz="18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(0-22)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775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260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6,57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3,13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13,6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2807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8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(</a:t>
                      </a:r>
                      <a:r>
                        <a:rPr lang="ru-RU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21-29)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363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303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3,21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2,21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10,4</a:t>
                      </a:r>
                    </a:p>
                  </a:txBody>
                  <a:tcPr marL="66261" marR="66261" marT="0" marB="0"/>
                </a:tc>
              </a:tr>
              <a:tr h="53985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8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1           (</a:t>
                      </a:r>
                      <a:r>
                        <a:rPr lang="ru-RU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22-39</a:t>
                      </a:r>
                      <a:r>
                        <a:rPr lang="ru-RU" sz="18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)     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6,4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204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0,71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0,95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18,6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2807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8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1     (</a:t>
                      </a:r>
                      <a:r>
                        <a:rPr lang="ru-RU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29-52)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129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0,87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1,06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2,6</a:t>
                      </a:r>
                    </a:p>
                  </a:txBody>
                  <a:tcPr marL="66261" marR="66261" marT="0" marB="0"/>
                </a:tc>
              </a:tr>
              <a:tr h="53985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8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2к  (39-60</a:t>
                      </a:r>
                      <a:r>
                        <a:rPr lang="ru-RU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7,3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 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0,58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48,8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2807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8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(</a:t>
                      </a:r>
                      <a:r>
                        <a:rPr lang="ru-RU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58-81)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0,58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1,10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8,8</a:t>
                      </a:r>
                    </a:p>
                  </a:txBody>
                  <a:tcPr marL="66261" marR="66261" marT="0" marB="0"/>
                </a:tc>
              </a:tr>
              <a:tr h="53985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r>
                        <a:rPr lang="ru-RU" sz="1800" b="1" baseline="-25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8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(</a:t>
                      </a:r>
                      <a:r>
                        <a:rPr lang="ru-RU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60-88)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7,3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0,45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&lt;0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,23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49,2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3985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(81-108)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298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0,16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1,13</a:t>
                      </a: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</a:p>
                  </a:txBody>
                  <a:tcPr marL="66261" marR="66261" marT="0" marB="0"/>
                </a:tc>
              </a:tr>
              <a:tr h="53985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800" b="1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(88-115)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0,51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0,23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49,4</a:t>
                      </a:r>
                    </a:p>
                  </a:txBody>
                  <a:tcPr marL="55084" marR="5508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048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Профильное распределение агрохимических показателей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 descr="P91001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928670"/>
            <a:ext cx="2286016" cy="5770796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643174" y="928670"/>
          <a:ext cx="6143672" cy="5028372"/>
        </p:xfrm>
        <a:graphic>
          <a:graphicData uri="http://schemas.openxmlformats.org/drawingml/2006/table">
            <a:tbl>
              <a:tblPr/>
              <a:tblGrid>
                <a:gridCol w="776889"/>
                <a:gridCol w="776889"/>
                <a:gridCol w="776889"/>
                <a:gridCol w="776889"/>
                <a:gridCol w="776889"/>
                <a:gridCol w="776889"/>
                <a:gridCol w="776889"/>
                <a:gridCol w="705449"/>
              </a:tblGrid>
              <a:tr h="1017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Шифр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рН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сол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рН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мг/кг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О,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мг/кг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Орг.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в-во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ru-RU" sz="1400" b="1" baseline="-25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ммоль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  100г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обм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осн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.,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ммоль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 100г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600" b="1" baseline="-25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пах</a:t>
                      </a:r>
                      <a:r>
                        <a:rPr lang="ru-RU" sz="16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6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(0-22)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6,80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7,92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17,4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6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1         </a:t>
                      </a:r>
                      <a:r>
                        <a:rPr lang="ru-RU" sz="16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(22-33)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8,26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7,59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17,0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6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6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6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(</a:t>
                      </a:r>
                      <a:r>
                        <a:rPr lang="ru-RU" sz="16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33-46)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,94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6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6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ru-RU" sz="16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(46-69)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,90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6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6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(69-81)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0,19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1,70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6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6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(</a:t>
                      </a:r>
                      <a:r>
                        <a:rPr lang="ru-RU" sz="16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81-112)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1,23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142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Почва: дерново-подзолисто-глеевая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Урожайность культур при различных системах удобрений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09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685800"/>
                <a:gridCol w="838200"/>
                <a:gridCol w="914400"/>
                <a:gridCol w="914400"/>
                <a:gridCol w="838200"/>
                <a:gridCol w="762000"/>
                <a:gridCol w="838200"/>
                <a:gridCol w="762000"/>
              </a:tblGrid>
              <a:tr h="393243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 удобрения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рН</a:t>
                      </a:r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kcl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Урожайность, т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зерн.ед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/га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94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Озимая рожь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Кукуруза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Яровая пшеница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Клевер 1 г.п.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Клевер 2 г.п.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Озимая рожь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Ячмень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175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 +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NPK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2,90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2,25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2,63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2,64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2,35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5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Известь+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NPK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2,82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2,28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2,74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2,58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2,58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2,27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5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Навоз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NPK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2,86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2,74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2,75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2,61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3,36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1,69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Известь+навоз+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NPK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2,88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2,92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2,80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2,96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2,87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2,54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30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2,86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2,62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2,52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2,73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2,67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2,93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3243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НСР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0,16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 организационных  и практических  аспектах известкования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те аспекты о которых сегодня нужно говорить больше всего.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обсудить и понять взаимодействие  участников процесса известкования 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Агрохимзем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Наши координаты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Адрес: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196608 Санкт-Петербург, г. Пушкин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Шоссе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Подбельского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д. 7 литер А, комнаты 117, 120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Тел. офиса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451-64-00;   451-94-55;   451-75-44</a:t>
            </a:r>
          </a:p>
          <a:p>
            <a:pPr>
              <a:buNone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тел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8-962-705-30-12 – генеральный директор Суханов П.А.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8-906-229-22-11 – исполнительный директор органа по 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сертификации Варакина С.В.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8-905-206-88-09 – начальник отдела мониторинга и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оценки земель Прокофьева И.В.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Использованные материалы для сообщения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Литература по известкованию: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М.Ф.Корнилов,Н.Л.Благовидов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Литература по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известкованиюдной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зоны нечерноземной полосы СССР.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Сельхозгиз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1955.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В.Г.Сычев Тенденции изменения агрохимических показателей плодородия почв Европейской части России. Москва, ЦИНАО, 2010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А.Н.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Небольсин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З.П.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Небольсина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Известкование почв, С-Петербург 2010.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Рекомендации по проектированию интегрированного применения средств химизации в ресурсосберегающих технологиях адаптивно-ландшафтного земледелия. Москва, ФГНУ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Росинфрмагротех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», 2010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Публикации журналов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 Агрохимический вестник», «Плодородие».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Данные Мониторинга на тестовых полигонах Л.О. 2008-2018 г.г..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Собственные наблюдения и исследования за период с 1967 года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Главная цель известкования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Д.Н. Прянишников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 оценивал роль извести в изменении свойств почв: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«Из всех сторон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многообразного действия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извести на почву наиболее важной является устранение избыточной кислотности, борьба с которой и является обычно главным поводом к применению известкования»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Многообразие аспектов известкования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перечисленных в названии доклада, необходимо принимать во внимание следующие важнейшие направления или аспекты действия извести: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агрохимическое,(его особо подчеркивал Прянишников),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биологическое, физиологическое, агрофизическое, геохимическое, геологическое, биосферное.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Зольные элементы, % от веса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Петербургскому, 1967)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352000" cy="435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  <a:gridCol w="805800"/>
                <a:gridCol w="864000"/>
                <a:gridCol w="864000"/>
                <a:gridCol w="864000"/>
                <a:gridCol w="864000"/>
                <a:gridCol w="864000"/>
                <a:gridCol w="864000"/>
              </a:tblGrid>
              <a:tr h="6858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часть урожая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СаО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SiO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Пшеница: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зерно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солома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Горох: 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- зерно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- солома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Картофель: 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-клубни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- ботва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Свекла: 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-корни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- ботва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Вынос кальция и магния урожаем основных с/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культур,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кг на 1 т основной продукции с учетом соответствующего количества побочной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6200"/>
                <a:gridCol w="1371600"/>
                <a:gridCol w="1371600"/>
                <a:gridCol w="160020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Культуры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Вынос урожаем 1 т продукции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СаСО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Mg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СО</a:t>
                      </a:r>
                      <a:r>
                        <a:rPr lang="ru-RU" sz="24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СаСО</a:t>
                      </a:r>
                      <a:r>
                        <a:rPr lang="ru-RU" sz="24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Mg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СО</a:t>
                      </a:r>
                      <a:r>
                        <a:rPr lang="ru-RU" sz="24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Озимая пшеница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12,8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Яровая пшеница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5,6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7,8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13,4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Ячмень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7,7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14,0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Картофель (клубни)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Многолетние травы (сено)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27,0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39,5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Однолетние травы (сено)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10,6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40,6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Клевер красный (сено)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42,2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19,0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61,2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Средние прибавки урожая основных культур (т/га) от доз извести на дерново-подзолистых почвах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143000"/>
                <a:gridCol w="990600"/>
                <a:gridCol w="1066800"/>
                <a:gridCol w="990600"/>
                <a:gridCol w="99060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Культуры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рН</a:t>
                      </a:r>
                      <a:r>
                        <a:rPr lang="en-US" sz="2000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kcl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Доза СаСО</a:t>
                      </a:r>
                      <a:r>
                        <a:rPr lang="ru-R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, т/га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2-4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4-6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6-8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более 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Озимая пшеница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0,27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0,40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0,46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Ячмень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0,30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0,36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0,41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0,44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Кукуруза на силос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Яровая пшеница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0,10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0,20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0,20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Многолетние травы (сено)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Картофель 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1,7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1,7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Капуста кочанная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Бобово-злаковые (сено)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Окупаемость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затрат на известкование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Обобщение имеющихся литературных данных позволяет констатировать следующее.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известковании кислых почв с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4,5 и ниже затраты на известкование окупаются по большинству культур в 1 год, при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4,6- 5,0 практически по всем культурам за 2 года, при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5,1-5,5 за 3 года.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Нужно ли вносить известь  в почвы с реакцией среды близкой к нейтральной и нейтральной 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Близкая к нейтральной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5,6 – 6,0.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Нейтральная среда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6,1 – 8,0.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Обязательно нужно вносить известь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дерново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подзолистые почвы  как поддерживающее известкование, особенно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переувлажненные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почвы на мелиорированных землях.  Также внесение извести </a:t>
            </a:r>
            <a:r>
              <a:rPr lang="ru-RU" sz="2800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ru-RU" sz="2800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бездефицитного обеспечения растений кальцием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1027</Words>
  <PresentationFormat>Экран (4:3)</PresentationFormat>
  <Paragraphs>434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Агрономические, экономические и экологические аспекты известкования</vt:lpstr>
      <vt:lpstr>Использованные материалы для сообщения</vt:lpstr>
      <vt:lpstr>Главная цель известкования</vt:lpstr>
      <vt:lpstr>Многообразие аспектов известкования</vt:lpstr>
      <vt:lpstr>Зольные элементы, % от веса (По Петербургскому, 1967)</vt:lpstr>
      <vt:lpstr>Вынос кальция и магния урожаем основных с/х культур,      кг на 1 т основной продукции с учетом соответствующего количества побочной</vt:lpstr>
      <vt:lpstr>Средние прибавки урожая основных культур (т/га) от доз извести на дерново-подзолистых почвах</vt:lpstr>
      <vt:lpstr>Окупаемость  затрат на известкование</vt:lpstr>
      <vt:lpstr>Нужно ли вносить известь  в почвы с реакцией среды близкой к нейтральной и нейтральной ?</vt:lpstr>
      <vt:lpstr>Слайд 10</vt:lpstr>
      <vt:lpstr>Слайд 11</vt:lpstr>
      <vt:lpstr>Слайд 12</vt:lpstr>
      <vt:lpstr>Урожайность культур при различных системах удобрений</vt:lpstr>
      <vt:lpstr>Об организационных  и практических  аспектах известкования</vt:lpstr>
      <vt:lpstr>ООО «Агрохимзем» Наши координаты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Агрономические, экономические и экологические аспекты известкования</dc:title>
  <dc:creator>User</dc:creator>
  <cp:lastModifiedBy>Васильев Максим</cp:lastModifiedBy>
  <cp:revision>53</cp:revision>
  <dcterms:created xsi:type="dcterms:W3CDTF">2019-02-17T17:39:58Z</dcterms:created>
  <dcterms:modified xsi:type="dcterms:W3CDTF">2019-02-20T06:52:54Z</dcterms:modified>
</cp:coreProperties>
</file>