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8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l-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nl-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fld id="{6F0DA8BB-0D18-469F-8022-DD923457DE3A}" type="datetimeFigureOut">
              <a:rPr lang="nl-BE"/>
              <a:t>10/10/2018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l-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0DA8BB-0D18-469F-8022-DD923457DE3A}" type="datetimeFigureOut">
              <a:rPr lang="nl-BE"/>
              <a:t>10/10/2018</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p:cNvSpPr>
            <a:spLocks noGrp="1"/>
          </p:cNvSpPr>
          <p:nvPr>
            <p:ph type="dt" sz="half" idx="10"/>
          </p:nvPr>
        </p:nvSpPr>
        <p:spPr/>
        <p:txBody>
          <a:bodyPr/>
          <a:lstStyle/>
          <a:p>
            <a:fld id="{6F0DA8BB-0D18-469F-8022-DD923457DE3A}" type="datetimeFigureOut">
              <a:rPr lang="nl-BE"/>
              <a:t>10/10/2018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l-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p:cNvSpPr>
            <a:spLocks noGrp="1"/>
          </p:cNvSpPr>
          <p:nvPr>
            <p:ph type="dt" sz="half" idx="10"/>
          </p:nvPr>
        </p:nvSpPr>
        <p:spPr/>
        <p:txBody>
          <a:bodyPr/>
          <a:lstStyle/>
          <a:p>
            <a:fld id="{6F0DA8BB-0D18-469F-8022-DD923457DE3A}" type="datetimeFigureOut">
              <a:rPr lang="nl-BE"/>
              <a:t>10/10/2018</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Date Placeholder 2"/>
          <p:cNvSpPr>
            <a:spLocks noGrp="1"/>
          </p:cNvSpPr>
          <p:nvPr>
            <p:ph type="dt" sz="half" idx="10"/>
          </p:nvPr>
        </p:nvSpPr>
        <p:spPr/>
        <p:txBody>
          <a:bodyPr/>
          <a:lstStyle/>
          <a:p>
            <a:fld id="{6F0DA8BB-0D18-469F-8022-DD923457DE3A}" type="datetimeFigureOut">
              <a:rPr lang="nl-BE"/>
              <a:t>10/10/2018</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A8BB-0D18-469F-8022-DD923457DE3A}" type="datetimeFigureOut">
              <a:rPr lang="nl-BE"/>
              <a:t>10/10/2018</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t>10/10/2018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0DA8BB-0D18-469F-8022-DD923457DE3A}" type="datetimeFigureOut">
              <a:rPr lang="nl-BE"/>
              <a:t>10/10/2018</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274F97-0F13-42E5-9A1D-07478243785D}" type="slidenum">
              <a:rPr lang="nl-BE"/>
              <a:t>‹#›</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30DBB-9FD5-43E7-88F1-55A569E9525E}" type="datetimeFigureOut">
              <a:rPr lang="nl-BE"/>
              <a:t>10/10/2018</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36665-E7E9-4861-9ADF-F11A47CBAD79}" type="slidenum">
              <a:rPr lang="nl-BE"/>
              <a:t>‹#›</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141116" y="0"/>
          <a:ext cx="7002884" cy="6877050"/>
          <a:chOff x="2141116" y="0"/>
          <a:chExt cx="7002884" cy="6877050"/>
        </a:xfrm>
      </p:grpSpPr>
      <p:pic>
        <p:nvPicPr>
          <p:cNvPr id="2" name="Slide"/>
          <p:cNvPicPr>
            <a:picLocks noChangeAspect="1"/>
          </p:cNvPicPr>
          <p:nvPr/>
        </p:nvPicPr>
        <p:blipFill>
          <a:blip r:embed="rId2"/>
          <a:stretch>
            <a:fillRect/>
          </a:stretch>
        </p:blipFill>
        <p:spPr>
          <a:xfrm>
            <a:off x="2141116" y="0"/>
            <a:ext cx="4861769" cy="6877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2141116" y="0"/>
          <a:ext cx="7002884" cy="6877050"/>
          <a:chOff x="2141116" y="0"/>
          <a:chExt cx="7002884" cy="6877050"/>
        </a:xfrm>
      </p:grpSpPr>
      <p:pic>
        <p:nvPicPr>
          <p:cNvPr id="2" name="Slide"/>
          <p:cNvPicPr>
            <a:picLocks noChangeAspect="1"/>
          </p:cNvPicPr>
          <p:nvPr/>
        </p:nvPicPr>
        <p:blipFill>
          <a:blip r:embed="rId2"/>
          <a:stretch>
            <a:fillRect/>
          </a:stretch>
        </p:blipFill>
        <p:spPr>
          <a:xfrm>
            <a:off x="2141116" y="0"/>
            <a:ext cx="4861769" cy="68770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CBF9924-4A21-4072-99FA-940491983214}"/>
              </a:ext>
            </a:extLst>
          </p:cNvPr>
          <p:cNvSpPr>
            <a:spLocks noGrp="1"/>
          </p:cNvSpPr>
          <p:nvPr>
            <p:ph idx="1"/>
          </p:nvPr>
        </p:nvSpPr>
        <p:spPr>
          <a:xfrm>
            <a:off x="457200" y="1417638"/>
            <a:ext cx="8229600" cy="5035697"/>
          </a:xfrm>
        </p:spPr>
        <p:style>
          <a:lnRef idx="1">
            <a:schemeClr val="accent6"/>
          </a:lnRef>
          <a:fillRef idx="2">
            <a:schemeClr val="accent6"/>
          </a:fillRef>
          <a:effectRef idx="1">
            <a:schemeClr val="accent6"/>
          </a:effectRef>
          <a:fontRef idx="minor">
            <a:schemeClr val="dk1"/>
          </a:fontRef>
        </p:style>
        <p:txBody>
          <a:bodyPr>
            <a:noAutofit/>
          </a:bodyPr>
          <a:lstStyle/>
          <a:p>
            <a:pPr lvl="0" algn="just"/>
            <a:r>
              <a:rPr lang="ru-RU" sz="1800" dirty="0"/>
              <a:t>1. </a:t>
            </a:r>
            <a:r>
              <a:rPr lang="ru-RU" sz="1800" dirty="0" smtClean="0"/>
              <a:t>Установить </a:t>
            </a:r>
            <a:r>
              <a:rPr lang="ru-RU" sz="1800" dirty="0"/>
              <a:t>приоритет в субсидировании техники для производства зерновых (зерноуборочные </a:t>
            </a:r>
            <a:r>
              <a:rPr lang="ru-RU" sz="1800" dirty="0" smtClean="0"/>
              <a:t>комбайны), </a:t>
            </a:r>
            <a:r>
              <a:rPr lang="ru-RU" sz="1800" dirty="0"/>
              <a:t>картофеля продовольственного (картофелесажалки, картофелекопалки, картофельные комбайны) и (или) картофеля репродукционного и (или) овощей открытого грунта (овощеуборочные комбайны, </a:t>
            </a:r>
            <a:r>
              <a:rPr lang="ru-RU" sz="1800" dirty="0" err="1"/>
              <a:t>рассадо</a:t>
            </a:r>
            <a:r>
              <a:rPr lang="ru-RU" sz="1800" dirty="0"/>
              <a:t>-посадочные машины, сеялки) хозяйствам, имеющим посевные площади под зерновыми  не менее 100 га для К(Ф)Х и не менее 200 га для СХО; картофелем и (или) овощами открытого грунта: не менее 10 га для К(Ф)Х и не менее 20 га для СХО.</a:t>
            </a:r>
          </a:p>
          <a:p>
            <a:pPr lvl="0" algn="just"/>
            <a:r>
              <a:rPr lang="ru-RU" sz="1800" dirty="0"/>
              <a:t>2. </a:t>
            </a:r>
            <a:r>
              <a:rPr lang="ru-RU" sz="1800" dirty="0" smtClean="0"/>
              <a:t>Увеличить </a:t>
            </a:r>
            <a:r>
              <a:rPr lang="ru-RU" sz="1800" dirty="0"/>
              <a:t>ставку субсидирования на приобретение техники для производства картофеля продовольственного и (или) картофеля репродукционного и (или) овощей открытого грунта до размера не менее 70% затрат.</a:t>
            </a:r>
          </a:p>
          <a:p>
            <a:pPr lvl="0" algn="just"/>
            <a:r>
              <a:rPr lang="ru-RU" sz="1800" dirty="0"/>
              <a:t>3. </a:t>
            </a:r>
            <a:r>
              <a:rPr lang="ru-RU" sz="1800" dirty="0" smtClean="0"/>
              <a:t> Увеличить </a:t>
            </a:r>
            <a:r>
              <a:rPr lang="ru-RU" sz="1800" dirty="0"/>
              <a:t>ставку субсидирования на производство семян многолетних трав до размера не менее 50% затрат.</a:t>
            </a:r>
          </a:p>
          <a:p>
            <a:pPr lvl="0" algn="just"/>
            <a:r>
              <a:rPr lang="ru-RU" sz="1800" dirty="0"/>
              <a:t>4.   </a:t>
            </a:r>
            <a:r>
              <a:rPr lang="ru-RU" sz="1800" dirty="0" smtClean="0"/>
              <a:t> </a:t>
            </a:r>
            <a:r>
              <a:rPr lang="ru-RU" sz="1800" dirty="0"/>
              <a:t>Увеличить в 2 раза ставки субсидирования по несвязанной поддержке на каждый гектар посевных площадей, занятых зерновыми культурами и рапсом. </a:t>
            </a:r>
          </a:p>
        </p:txBody>
      </p:sp>
      <p:sp>
        <p:nvSpPr>
          <p:cNvPr id="4" name="Заголовок 1">
            <a:extLst>
              <a:ext uri="{FF2B5EF4-FFF2-40B4-BE49-F238E27FC236}">
                <a16:creationId xmlns:a16="http://schemas.microsoft.com/office/drawing/2014/main" xmlns="" id="{D45C3BCC-122E-4983-B0E4-AD4DE90129C7}"/>
              </a:ext>
            </a:extLst>
          </p:cNvPr>
          <p:cNvSpPr>
            <a:spLocks noGrp="1"/>
          </p:cNvSpPr>
          <p:nvPr>
            <p:ph type="title"/>
          </p:nvPr>
        </p:nvSpPr>
        <p:spPr>
          <a:xfrm>
            <a:off x="457200" y="274638"/>
            <a:ext cx="8229600" cy="1143000"/>
          </a:xfrm>
        </p:spPr>
        <p:style>
          <a:lnRef idx="3">
            <a:schemeClr val="lt1"/>
          </a:lnRef>
          <a:fillRef idx="1">
            <a:schemeClr val="accent6"/>
          </a:fillRef>
          <a:effectRef idx="1">
            <a:schemeClr val="accent6"/>
          </a:effectRef>
          <a:fontRef idx="minor">
            <a:schemeClr val="lt1"/>
          </a:fontRef>
        </p:style>
        <p:txBody>
          <a:bodyPr>
            <a:normAutofit/>
          </a:bodyPr>
          <a:lstStyle/>
          <a:p>
            <a:r>
              <a:rPr lang="ru-RU" sz="2000" dirty="0"/>
              <a:t>Комитет по агропромышленному и рыбохозяйственному комплексу Ленинградской области направляет </a:t>
            </a:r>
            <a:r>
              <a:rPr lang="ru-RU" sz="2000" b="1" dirty="0"/>
              <a:t>предложения о мерах по стимулированию АПК Ленинградской области.</a:t>
            </a:r>
          </a:p>
        </p:txBody>
      </p:sp>
    </p:spTree>
    <p:extLst>
      <p:ext uri="{BB962C8B-B14F-4D97-AF65-F5344CB8AC3E}">
        <p14:creationId xmlns:p14="http://schemas.microsoft.com/office/powerpoint/2010/main" val="112262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8FA9C688-AC07-4154-8655-4FDCF9E9411B}"/>
              </a:ext>
            </a:extLst>
          </p:cNvPr>
          <p:cNvSpPr>
            <a:spLocks noGrp="1"/>
          </p:cNvSpPr>
          <p:nvPr>
            <p:ph idx="1"/>
          </p:nvPr>
        </p:nvSpPr>
        <p:spPr>
          <a:xfrm>
            <a:off x="457200" y="260648"/>
            <a:ext cx="8229600" cy="5976664"/>
          </a:xfrm>
        </p:spPr>
        <p:style>
          <a:lnRef idx="1">
            <a:schemeClr val="accent6"/>
          </a:lnRef>
          <a:fillRef idx="2">
            <a:schemeClr val="accent6"/>
          </a:fillRef>
          <a:effectRef idx="1">
            <a:schemeClr val="accent6"/>
          </a:effectRef>
          <a:fontRef idx="minor">
            <a:schemeClr val="dk1"/>
          </a:fontRef>
        </p:style>
        <p:txBody>
          <a:bodyPr>
            <a:normAutofit fontScale="25000" lnSpcReduction="20000"/>
          </a:bodyPr>
          <a:lstStyle/>
          <a:p>
            <a:pPr lvl="0" algn="just"/>
            <a:r>
              <a:rPr lang="ru-RU" sz="7200" dirty="0"/>
              <a:t>5.  </a:t>
            </a:r>
            <a:r>
              <a:rPr lang="ru-RU" sz="7200" dirty="0" smtClean="0"/>
              <a:t> </a:t>
            </a:r>
            <a:r>
              <a:rPr lang="ru-RU" sz="7200" dirty="0"/>
              <a:t>Установить размер ставки субсидирования по несвязанной поддержке на каждый гектар посевной площади, занятой картофелем продовольственным и (или) картофелем репродукционным, не менее ставки, установленной Минсельхозом России на картофель семенной элитный – 43 500 руб./га (что составляет не более 30% затрат не производство); на каждый гектар увеличения посевной площади в отчетном году по отношению к предыдущему году - не менее ставки, установленной Минсельхозом России на картофель семенной оригинальный – 60 300 руб./га (что составляет не более 50% затрат на производство), при условии их возделывания на площади: не менее 10 га для К(Ф)Х и не менее 20 га для СХО. Аналогичный подход применить к субсидированию посевных площадей под овощами открытого грунта (30% затрат при сохранении посевных площадей и 50% - при увеличении).</a:t>
            </a:r>
          </a:p>
          <a:p>
            <a:pPr lvl="0" algn="just"/>
            <a:r>
              <a:rPr lang="ru-RU" sz="7200" dirty="0"/>
              <a:t>6.    </a:t>
            </a:r>
            <a:r>
              <a:rPr lang="ru-RU" sz="7200" dirty="0" smtClean="0"/>
              <a:t>Осуществлять </a:t>
            </a:r>
            <a:r>
              <a:rPr lang="ru-RU" sz="7200" dirty="0"/>
              <a:t>субсидирование в рамках несвязанной поддержки посевных площадей под многолетними травами не старше 5 лет (кроме козлятника), таким образом, стимулируя своевременное </a:t>
            </a:r>
            <a:r>
              <a:rPr lang="ru-RU" sz="7200" dirty="0" err="1"/>
              <a:t>перезалужение</a:t>
            </a:r>
            <a:r>
              <a:rPr lang="ru-RU" sz="7200" dirty="0"/>
              <a:t> многолетних трав.</a:t>
            </a:r>
          </a:p>
          <a:p>
            <a:pPr lvl="0" algn="just"/>
            <a:r>
              <a:rPr lang="ru-RU" sz="7200" dirty="0"/>
              <a:t>7.  </a:t>
            </a:r>
            <a:r>
              <a:rPr lang="ru-RU" sz="7200" dirty="0" smtClean="0"/>
              <a:t>Увеличить </a:t>
            </a:r>
            <a:r>
              <a:rPr lang="ru-RU" sz="7200" dirty="0"/>
              <a:t>ставку субсидирования на приобретение репродукционных семян овощных культур открытого грунта (включая гибриды F1) с 40 до 60% (что повлечет увеличение бюджетных ассигнований на 8 млн. руб. – по расчетам заявок хозяйств в 2018 году).</a:t>
            </a:r>
          </a:p>
          <a:p>
            <a:pPr lvl="0" algn="just"/>
            <a:r>
              <a:rPr lang="ru-RU" sz="7200" dirty="0"/>
              <a:t>8.  </a:t>
            </a:r>
            <a:r>
              <a:rPr lang="ru-RU" sz="7200" dirty="0" smtClean="0"/>
              <a:t> Стимулировать </a:t>
            </a:r>
            <a:r>
              <a:rPr lang="ru-RU" sz="7200" dirty="0"/>
              <a:t>развитие кооперации с целью расширения возможности реализации произведенной продукции (н-р, в сетевую торговлю), поставки ее переработчикам.</a:t>
            </a:r>
          </a:p>
          <a:p>
            <a:pPr lvl="0" algn="just"/>
            <a:r>
              <a:rPr lang="ru-RU" sz="7200" dirty="0"/>
              <a:t>9.    </a:t>
            </a:r>
            <a:r>
              <a:rPr lang="ru-RU" sz="7200" dirty="0" smtClean="0"/>
              <a:t>Поиск </a:t>
            </a:r>
            <a:r>
              <a:rPr lang="ru-RU" sz="7200" dirty="0"/>
              <a:t>и привлечение инвесторов для развития производства и (или) переработки зерновых, овощей и картофеля в Ленинградской области.</a:t>
            </a:r>
          </a:p>
          <a:p>
            <a:endParaRPr lang="ru-RU" dirty="0"/>
          </a:p>
        </p:txBody>
      </p:sp>
    </p:spTree>
    <p:extLst>
      <p:ext uri="{BB962C8B-B14F-4D97-AF65-F5344CB8AC3E}">
        <p14:creationId xmlns:p14="http://schemas.microsoft.com/office/powerpoint/2010/main" val="3982297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F02558-6255-4F04-9C31-CA57EE249602}"/>
              </a:ext>
            </a:extLst>
          </p:cNvPr>
          <p:cNvSpPr>
            <a:spLocks noGrp="1"/>
          </p:cNvSpPr>
          <p:nvPr>
            <p:ph type="title"/>
          </p:nvPr>
        </p:nvSpPr>
        <p:spPr>
          <a:xfrm>
            <a:off x="457200" y="274638"/>
            <a:ext cx="8229600" cy="1786210"/>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ru-RU" sz="1600" dirty="0"/>
              <a:t>Во исполнение подпункта «д» пункта 2 поручения Президента Российской Федерации от 25 января 2015 года № ПР-117 по итогам конференции «Форум действий-2» Общероссийского общественного движения «НАРОДНЫЙ ФРОНТ «ЗА РОССИЮ», состоявшейся 18 ноября 2014 года, комитет по агропромышленному и рыбохозяйственному комплексу Ленинградской области направляет </a:t>
            </a:r>
            <a:r>
              <a:rPr lang="ru-RU" sz="1600" b="1" dirty="0"/>
              <a:t>предложения о дополнительных мерах по экономическому стимулированию целевого и рационального использования земель сельскохозяйственного назначения и совершенствованию механизма контроля за таким использованием.</a:t>
            </a:r>
            <a:endParaRPr lang="ru-RU" b="1" dirty="0"/>
          </a:p>
        </p:txBody>
      </p:sp>
      <p:sp>
        <p:nvSpPr>
          <p:cNvPr id="3" name="Объект 2">
            <a:extLst>
              <a:ext uri="{FF2B5EF4-FFF2-40B4-BE49-F238E27FC236}">
                <a16:creationId xmlns:a16="http://schemas.microsoft.com/office/drawing/2014/main" xmlns="" id="{15A8EE02-0839-4FF4-B8CC-5659B09E330E}"/>
              </a:ext>
            </a:extLst>
          </p:cNvPr>
          <p:cNvSpPr>
            <a:spLocks noGrp="1"/>
          </p:cNvSpPr>
          <p:nvPr>
            <p:ph idx="1"/>
          </p:nvPr>
        </p:nvSpPr>
        <p:spPr>
          <a:xfrm>
            <a:off x="432404" y="2060848"/>
            <a:ext cx="8229600" cy="4522514"/>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ru-RU" sz="1400" dirty="0"/>
              <a:t>1. Увеличить размер несвязанной поддержки из федерального бюджета регионам, относящимся к Нечерноземной зоне Российской Федерации, для выплаты погектарной поддержки землепользователям, осуществляющим целевое и рациональное использование земель сельскохозяйственного назначения. </a:t>
            </a:r>
          </a:p>
          <a:p>
            <a:pPr algn="just"/>
            <a:r>
              <a:rPr lang="ru-RU" sz="1400" dirty="0"/>
              <a:t>2. Установить максимальный предельный размер арендной ставки за аренду 1 га земель сельскохозяйственного назначения, находящегося в государственной или муниципальной собственности, не более 1% от кадастровой стоимости для сельскохозяйственных товаропроизводителей при заключении договора аренды. </a:t>
            </a:r>
          </a:p>
          <a:p>
            <a:pPr algn="just"/>
            <a:r>
              <a:rPr lang="ru-RU" sz="1400" dirty="0"/>
              <a:t>3. Сократить срок неиспользования земельного участка, предусмотренный статьей 45 Земельного кодекса Российской Федерации, по истечении которого исполнительный орган государственной власти или орган местного самоуправления вправе инициировать процедуру изъятия земельного участка, предоставленного на праве постоянного (бессрочного) пользования с трех до двух лет. </a:t>
            </a:r>
          </a:p>
          <a:p>
            <a:pPr algn="just"/>
            <a:r>
              <a:rPr lang="ru-RU" sz="1400" dirty="0"/>
              <a:t>4. Многократно увеличить ставки налога на земельные участки, относящиеся к сельскохозяйственным угодьям и не используемые в сельскохозяйственном обороте (до 20% от кадастровой стоимости) с целью мотивации эффективного использования сельскохозяйственных угодий, а также ликвидации спекулятивных ожиданий сделок с землей. </a:t>
            </a:r>
          </a:p>
          <a:p>
            <a:pPr algn="just"/>
            <a:r>
              <a:rPr lang="ru-RU" sz="1400" dirty="0"/>
              <a:t>5. Предоставить право изъятия сельскохозяйственных угодий региональным и муниципальным органам власти у собственников земельных участков, долг по земельным налогам у которых превысил кадастровую стоимость земельных участков.</a:t>
            </a:r>
          </a:p>
        </p:txBody>
      </p:sp>
    </p:spTree>
    <p:extLst>
      <p:ext uri="{BB962C8B-B14F-4D97-AF65-F5344CB8AC3E}">
        <p14:creationId xmlns:p14="http://schemas.microsoft.com/office/powerpoint/2010/main" val="331599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41ED34B7-8C06-416E-B16C-A55DC49F18FE}"/>
              </a:ext>
            </a:extLst>
          </p:cNvPr>
          <p:cNvSpPr>
            <a:spLocks noGrp="1"/>
          </p:cNvSpPr>
          <p:nvPr>
            <p:ph idx="1"/>
          </p:nvPr>
        </p:nvSpPr>
        <p:spPr>
          <a:xfrm>
            <a:off x="457200" y="908720"/>
            <a:ext cx="8229600" cy="5184576"/>
          </a:xfrm>
        </p:spPr>
        <p:style>
          <a:lnRef idx="1">
            <a:schemeClr val="accent6"/>
          </a:lnRef>
          <a:fillRef idx="2">
            <a:schemeClr val="accent6"/>
          </a:fillRef>
          <a:effectRef idx="1">
            <a:schemeClr val="accent6"/>
          </a:effectRef>
          <a:fontRef idx="minor">
            <a:schemeClr val="dk1"/>
          </a:fontRef>
        </p:style>
        <p:txBody>
          <a:bodyPr>
            <a:normAutofit fontScale="25000" lnSpcReduction="20000"/>
          </a:bodyPr>
          <a:lstStyle/>
          <a:p>
            <a:pPr algn="just"/>
            <a:r>
              <a:rPr lang="ru-RU" sz="5600" dirty="0"/>
              <a:t>6. Рассмотреть вопрос о целесообразности закрепления на законодательном уровне процедуры прекращения права постоянного (бессрочного) пользования земельным участком, предоставленным государственным предприятиям (учреждениям), по истечении 3 лет после введения процедуры банкротства в отношении указанных юридических лиц. </a:t>
            </a:r>
          </a:p>
          <a:p>
            <a:pPr algn="just"/>
            <a:r>
              <a:rPr lang="ru-RU" sz="5600" dirty="0"/>
              <a:t>7. Внести в статью 6 Федерального закона от 24.07.2002 № 101-ФЗ «Об обороте земель сельскохозяйственного назначения» следующие изменения, изложив пункт 3 статьи в следующей редакции: </a:t>
            </a:r>
          </a:p>
          <a:p>
            <a:pPr algn="just"/>
            <a:r>
              <a:rPr lang="ru-RU" sz="5600" dirty="0"/>
              <a:t>«3. Земельный участок из земель сельскохозяйственного назначения, за исключением земельного участка, являющегося предметом ипотеки, земельного участка, в отношении собственника которого судом возбуждено дело о банкротстве, принудительно может быть изъят у его собственника в судебном порядке в случае выявления в рамках земельного контроля факта неиспользования земельного участка по целевому назначению или использования с нарушением законодательства Российской Федерации в течение трех и более лет подряд со дня возникновения у такого собственника права собственности на земельный участок. Признаки неиспользования земельных участков по целевому назначению или использования с нарушением законодательства Российской Федерации с учетом особенностей ведения сельского хозяйства или осуществления иной, связанной с сельскохозяйственным производством деятельности в субъектах Российской Федерации устанавливаются Правительством Российской Федерации.» </a:t>
            </a:r>
          </a:p>
          <a:p>
            <a:pPr algn="just"/>
            <a:r>
              <a:rPr lang="ru-RU" sz="5600" dirty="0"/>
              <a:t>8. Создать единую (от органов государственной власти до подведомственных учреждений) систему учета всех земель сельскохозяйственного назначения для выполнения следующих функций: </a:t>
            </a:r>
          </a:p>
          <a:p>
            <a:pPr algn="just"/>
            <a:r>
              <a:rPr lang="ru-RU" sz="5600" dirty="0"/>
              <a:t>- фактического проведения инвентаризации земель с определенной периодичностью (а не учета имеющихся данных по земельным ресурсам с советских времен) с отражением информации на картографической основе, </a:t>
            </a:r>
          </a:p>
          <a:p>
            <a:pPr algn="just"/>
            <a:r>
              <a:rPr lang="ru-RU" sz="5600" dirty="0"/>
              <a:t>- составление фактического баланса земель, в том числе в разрезе видов угодий, их мелиоративного состояния и правообладателей, и его постоянного ведения, </a:t>
            </a:r>
          </a:p>
          <a:p>
            <a:pPr algn="just"/>
            <a:r>
              <a:rPr lang="ru-RU" sz="5600" dirty="0"/>
              <a:t>- проведение кадастровой оценки земель с определенной периодичностью, </a:t>
            </a:r>
          </a:p>
          <a:p>
            <a:pPr algn="just"/>
            <a:r>
              <a:rPr lang="ru-RU" sz="5600" dirty="0"/>
              <a:t>- проведение ежегодного учета использования земель, </a:t>
            </a:r>
          </a:p>
          <a:p>
            <a:pPr algn="just"/>
            <a:r>
              <a:rPr lang="ru-RU" sz="5600" dirty="0"/>
              <a:t>- учет выбытия земель из сельскохозяйственного оборота.</a:t>
            </a:r>
          </a:p>
        </p:txBody>
      </p:sp>
    </p:spTree>
    <p:extLst>
      <p:ext uri="{BB962C8B-B14F-4D97-AF65-F5344CB8AC3E}">
        <p14:creationId xmlns:p14="http://schemas.microsoft.com/office/powerpoint/2010/main" val="3414744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50168930"/>
              </p:ext>
            </p:extLst>
          </p:nvPr>
        </p:nvGraphicFramePr>
        <p:xfrm>
          <a:off x="0" y="0"/>
          <a:ext cx="9144000" cy="6819775"/>
        </p:xfrm>
        <a:graphic>
          <a:graphicData uri="http://schemas.openxmlformats.org/drawingml/2006/table">
            <a:tbl>
              <a:tblPr>
                <a:tableStyleId>{08FB837D-C827-4EFA-A057-4D05807E0F7C}</a:tableStyleId>
              </a:tblPr>
              <a:tblGrid>
                <a:gridCol w="5225274"/>
                <a:gridCol w="1477009"/>
                <a:gridCol w="2441717"/>
              </a:tblGrid>
              <a:tr h="116632">
                <a:tc>
                  <a:txBody>
                    <a:bodyPr/>
                    <a:lstStyle/>
                    <a:p>
                      <a:pPr algn="ctr">
                        <a:lnSpc>
                          <a:spcPct val="115000"/>
                        </a:lnSpc>
                      </a:pPr>
                      <a:r>
                        <a:rPr lang="ru-RU" sz="1100" dirty="0">
                          <a:effectLst/>
                          <a:latin typeface="+mj-lt"/>
                        </a:rPr>
                        <a:t>Виды субсидии</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Единицы измерения</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Размер ставки субсидии, рублей</a:t>
                      </a:r>
                      <a:endParaRPr lang="ru-RU" sz="1100" dirty="0">
                        <a:effectLst/>
                        <a:latin typeface="+mj-lt"/>
                        <a:cs typeface="Times New Roman" panose="02020603050405020304" pitchFamily="18" charset="0"/>
                      </a:endParaRPr>
                    </a:p>
                  </a:txBody>
                  <a:tcPr marL="26857" marR="26857" marT="0" marB="0" anchor="ctr"/>
                </a:tc>
              </a:tr>
              <a:tr h="295189">
                <a:tc gridSpan="3">
                  <a:txBody>
                    <a:bodyPr/>
                    <a:lstStyle/>
                    <a:p>
                      <a:pPr marL="450850" algn="ctr">
                        <a:lnSpc>
                          <a:spcPct val="115000"/>
                        </a:lnSpc>
                      </a:pPr>
                      <a:r>
                        <a:rPr lang="ru-RU" sz="1400" b="1" dirty="0">
                          <a:effectLst/>
                          <a:latin typeface="+mj-lt"/>
                        </a:rPr>
                        <a:t>1. Субсидии на оказание несвязанной поддержки сельскохозяйственным товаропроизводителям в области растениеводства</a:t>
                      </a:r>
                      <a:endParaRPr lang="ru-RU" sz="1400" b="1" dirty="0">
                        <a:effectLst/>
                        <a:latin typeface="+mj-lt"/>
                        <a:cs typeface="Times New Roman" panose="02020603050405020304" pitchFamily="18" charset="0"/>
                      </a:endParaRPr>
                    </a:p>
                  </a:txBody>
                  <a:tcPr marL="26857" marR="26857" marT="0" marB="0" anchor="ctr"/>
                </a:tc>
                <a:tc hMerge="1">
                  <a:txBody>
                    <a:bodyPr/>
                    <a:lstStyle/>
                    <a:p>
                      <a:endParaRPr lang="ru-RU"/>
                    </a:p>
                  </a:txBody>
                  <a:tcPr/>
                </a:tc>
                <a:tc hMerge="1">
                  <a:txBody>
                    <a:bodyPr/>
                    <a:lstStyle/>
                    <a:p>
                      <a:endParaRPr lang="ru-RU"/>
                    </a:p>
                  </a:txBody>
                  <a:tcPr/>
                </a:tc>
              </a:tr>
              <a:tr h="1596864">
                <a:tc>
                  <a:txBody>
                    <a:bodyPr/>
                    <a:lstStyle/>
                    <a:p>
                      <a:pPr algn="ctr">
                        <a:lnSpc>
                          <a:spcPct val="115000"/>
                        </a:lnSpc>
                      </a:pPr>
                      <a:r>
                        <a:rPr lang="ru-RU" sz="1200" dirty="0">
                          <a:effectLst/>
                          <a:latin typeface="+mj-lt"/>
                        </a:rPr>
                        <a:t>Ставка субсидии на посевные площади, занятые  зерновыми, зернобобовыми культурами:</a:t>
                      </a:r>
                    </a:p>
                    <a:p>
                      <a:pPr algn="ctr">
                        <a:lnSpc>
                          <a:spcPct val="115000"/>
                        </a:lnSpc>
                        <a:spcAft>
                          <a:spcPts val="1200"/>
                        </a:spcAft>
                      </a:pPr>
                      <a:r>
                        <a:rPr lang="ru-RU" sz="1200" dirty="0">
                          <a:effectLst/>
                          <a:latin typeface="+mj-lt"/>
                        </a:rPr>
                        <a:t>с продуктивностью свыше 30 ц зерновых ед./га</a:t>
                      </a:r>
                    </a:p>
                    <a:p>
                      <a:pPr algn="ctr">
                        <a:lnSpc>
                          <a:spcPct val="115000"/>
                        </a:lnSpc>
                        <a:spcAft>
                          <a:spcPts val="1200"/>
                        </a:spcAft>
                      </a:pPr>
                      <a:r>
                        <a:rPr lang="ru-RU" sz="1200" dirty="0">
                          <a:effectLst/>
                          <a:latin typeface="+mj-lt"/>
                        </a:rPr>
                        <a:t>с продуктивностью до 30 ц зерновых ед./га включительно</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 </a:t>
                      </a:r>
                    </a:p>
                    <a:p>
                      <a:pPr algn="ctr">
                        <a:lnSpc>
                          <a:spcPct val="115000"/>
                        </a:lnSpc>
                      </a:pPr>
                      <a:r>
                        <a:rPr lang="ru-RU" sz="1100" dirty="0">
                          <a:effectLst/>
                          <a:latin typeface="+mj-lt"/>
                        </a:rPr>
                        <a:t> </a:t>
                      </a:r>
                    </a:p>
                    <a:p>
                      <a:pPr algn="ctr">
                        <a:lnSpc>
                          <a:spcPct val="115000"/>
                        </a:lnSpc>
                      </a:pPr>
                      <a:r>
                        <a:rPr lang="ru-RU" sz="1100" dirty="0">
                          <a:effectLst/>
                          <a:latin typeface="+mj-lt"/>
                        </a:rPr>
                        <a:t>гектар</a:t>
                      </a:r>
                    </a:p>
                    <a:p>
                      <a:pPr algn="ctr">
                        <a:lnSpc>
                          <a:spcPct val="115000"/>
                        </a:lnSpc>
                      </a:pPr>
                      <a:r>
                        <a:rPr lang="ru-RU" sz="1100" dirty="0">
                          <a:effectLst/>
                          <a:latin typeface="+mj-lt"/>
                        </a:rPr>
                        <a:t> </a:t>
                      </a:r>
                    </a:p>
                    <a:p>
                      <a:pPr algn="ctr">
                        <a:lnSpc>
                          <a:spcPct val="115000"/>
                        </a:lnSpc>
                      </a:pPr>
                      <a:r>
                        <a:rPr lang="ru-RU" sz="1100" dirty="0">
                          <a:effectLst/>
                          <a:latin typeface="+mj-lt"/>
                        </a:rPr>
                        <a:t> </a:t>
                      </a:r>
                    </a:p>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dirty="0">
                          <a:effectLst/>
                          <a:latin typeface="+mj-lt"/>
                        </a:rPr>
                        <a:t> </a:t>
                      </a:r>
                    </a:p>
                    <a:p>
                      <a:pPr algn="ctr">
                        <a:lnSpc>
                          <a:spcPct val="115000"/>
                        </a:lnSpc>
                      </a:pPr>
                      <a:r>
                        <a:rPr lang="ru-RU" sz="1400" dirty="0">
                          <a:effectLst/>
                          <a:latin typeface="+mj-lt"/>
                        </a:rPr>
                        <a:t> </a:t>
                      </a:r>
                    </a:p>
                    <a:p>
                      <a:pPr algn="ctr">
                        <a:lnSpc>
                          <a:spcPct val="115000"/>
                        </a:lnSpc>
                      </a:pPr>
                      <a:r>
                        <a:rPr lang="ru-RU" sz="1400" dirty="0">
                          <a:effectLst/>
                          <a:latin typeface="+mj-lt"/>
                        </a:rPr>
                        <a:t>4 022,0</a:t>
                      </a:r>
                    </a:p>
                    <a:p>
                      <a:pPr algn="ctr">
                        <a:lnSpc>
                          <a:spcPct val="115000"/>
                        </a:lnSpc>
                      </a:pPr>
                      <a:r>
                        <a:rPr lang="ru-RU" sz="1400" dirty="0">
                          <a:effectLst/>
                          <a:latin typeface="+mj-lt"/>
                        </a:rPr>
                        <a:t> </a:t>
                      </a:r>
                    </a:p>
                    <a:p>
                      <a:pPr algn="ctr">
                        <a:lnSpc>
                          <a:spcPct val="115000"/>
                        </a:lnSpc>
                      </a:pPr>
                      <a:r>
                        <a:rPr lang="ru-RU" sz="1400" dirty="0">
                          <a:effectLst/>
                          <a:latin typeface="+mj-lt"/>
                        </a:rPr>
                        <a:t> </a:t>
                      </a:r>
                    </a:p>
                    <a:p>
                      <a:pPr algn="ctr">
                        <a:lnSpc>
                          <a:spcPct val="115000"/>
                        </a:lnSpc>
                      </a:pPr>
                      <a:r>
                        <a:rPr lang="ru-RU" sz="1400" dirty="0">
                          <a:effectLst/>
                          <a:latin typeface="+mj-lt"/>
                        </a:rPr>
                        <a:t>2 878,0</a:t>
                      </a:r>
                      <a:endParaRPr lang="ru-RU" sz="1400" dirty="0">
                        <a:effectLst/>
                        <a:latin typeface="+mj-lt"/>
                        <a:cs typeface="Times New Roman" panose="02020603050405020304" pitchFamily="18" charset="0"/>
                      </a:endParaRPr>
                    </a:p>
                  </a:txBody>
                  <a:tcPr marL="26857" marR="26857" marT="0" marB="0" anchor="ctr"/>
                </a:tc>
              </a:tr>
              <a:tr h="1318355">
                <a:tc>
                  <a:txBody>
                    <a:bodyPr/>
                    <a:lstStyle/>
                    <a:p>
                      <a:pPr algn="ctr">
                        <a:lnSpc>
                          <a:spcPct val="115000"/>
                        </a:lnSpc>
                      </a:pPr>
                      <a:r>
                        <a:rPr lang="ru-RU" sz="1200" dirty="0">
                          <a:effectLst/>
                          <a:latin typeface="+mj-lt"/>
                        </a:rPr>
                        <a:t>Ставка субсидии на посевные  площади, занятые кормовыми культурами:</a:t>
                      </a:r>
                    </a:p>
                    <a:p>
                      <a:pPr algn="ctr">
                        <a:lnSpc>
                          <a:spcPct val="115000"/>
                        </a:lnSpc>
                      </a:pPr>
                      <a:r>
                        <a:rPr lang="ru-RU" sz="1200" dirty="0">
                          <a:effectLst/>
                          <a:latin typeface="+mj-lt"/>
                        </a:rPr>
                        <a:t>с продуктивностью свыше 25 ц зерновых ед./га</a:t>
                      </a:r>
                    </a:p>
                    <a:p>
                      <a:pPr algn="ctr">
                        <a:lnSpc>
                          <a:spcPct val="115000"/>
                        </a:lnSpc>
                      </a:pPr>
                      <a:r>
                        <a:rPr lang="ru-RU" sz="1200" dirty="0">
                          <a:effectLst/>
                          <a:latin typeface="+mj-lt"/>
                        </a:rPr>
                        <a:t> </a:t>
                      </a:r>
                    </a:p>
                    <a:p>
                      <a:pPr algn="ctr">
                        <a:lnSpc>
                          <a:spcPct val="115000"/>
                        </a:lnSpc>
                      </a:pPr>
                      <a:r>
                        <a:rPr lang="ru-RU" sz="1200" dirty="0">
                          <a:effectLst/>
                          <a:latin typeface="+mj-lt"/>
                        </a:rPr>
                        <a:t>с продуктивностью свыше 15 до 25 ц зерновых ед./га включительно</a:t>
                      </a:r>
                    </a:p>
                    <a:p>
                      <a:pPr algn="ctr">
                        <a:lnSpc>
                          <a:spcPct val="115000"/>
                        </a:lnSpc>
                      </a:pPr>
                      <a:r>
                        <a:rPr lang="ru-RU" sz="1200" dirty="0">
                          <a:effectLst/>
                          <a:latin typeface="+mj-lt"/>
                        </a:rPr>
                        <a:t> </a:t>
                      </a:r>
                    </a:p>
                    <a:p>
                      <a:pPr algn="ctr">
                        <a:lnSpc>
                          <a:spcPct val="115000"/>
                        </a:lnSpc>
                      </a:pPr>
                      <a:r>
                        <a:rPr lang="ru-RU" sz="1200" dirty="0">
                          <a:effectLst/>
                          <a:latin typeface="+mj-lt"/>
                        </a:rPr>
                        <a:t>с продуктивностью до 15 ц зерновых ед./га  включительно</a:t>
                      </a:r>
                    </a:p>
                    <a:p>
                      <a:pPr algn="ctr">
                        <a:lnSpc>
                          <a:spcPct val="115000"/>
                        </a:lnSpc>
                      </a:pPr>
                      <a:r>
                        <a:rPr lang="ru-RU" sz="1200" dirty="0">
                          <a:effectLst/>
                          <a:latin typeface="+mj-lt"/>
                        </a:rPr>
                        <a:t> </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 </a:t>
                      </a:r>
                    </a:p>
                    <a:p>
                      <a:pPr algn="ctr">
                        <a:lnSpc>
                          <a:spcPct val="115000"/>
                        </a:lnSpc>
                      </a:pPr>
                      <a:r>
                        <a:rPr lang="ru-RU" sz="1100" dirty="0">
                          <a:effectLst/>
                          <a:latin typeface="+mj-lt"/>
                        </a:rPr>
                        <a:t>гектар</a:t>
                      </a:r>
                    </a:p>
                    <a:p>
                      <a:pPr algn="ctr">
                        <a:lnSpc>
                          <a:spcPct val="115000"/>
                        </a:lnSpc>
                      </a:pPr>
                      <a:r>
                        <a:rPr lang="ru-RU" sz="1100" dirty="0">
                          <a:effectLst/>
                          <a:latin typeface="+mj-lt"/>
                        </a:rPr>
                        <a:t> </a:t>
                      </a:r>
                    </a:p>
                    <a:p>
                      <a:pPr algn="ctr">
                        <a:lnSpc>
                          <a:spcPct val="115000"/>
                        </a:lnSpc>
                      </a:pPr>
                      <a:r>
                        <a:rPr lang="ru-RU" sz="1100" dirty="0">
                          <a:effectLst/>
                          <a:latin typeface="+mj-lt"/>
                        </a:rPr>
                        <a:t>гектар</a:t>
                      </a:r>
                    </a:p>
                    <a:p>
                      <a:pPr algn="ctr">
                        <a:lnSpc>
                          <a:spcPct val="115000"/>
                        </a:lnSpc>
                      </a:pPr>
                      <a:r>
                        <a:rPr lang="ru-RU" sz="1100" dirty="0">
                          <a:effectLst/>
                          <a:latin typeface="+mj-lt"/>
                        </a:rPr>
                        <a:t> </a:t>
                      </a:r>
                    </a:p>
                    <a:p>
                      <a:pPr algn="ctr">
                        <a:lnSpc>
                          <a:spcPct val="115000"/>
                        </a:lnSpc>
                      </a:pPr>
                      <a:r>
                        <a:rPr lang="ru-RU" sz="1100" dirty="0">
                          <a:effectLst/>
                          <a:latin typeface="+mj-lt"/>
                        </a:rPr>
                        <a:t>гектар</a:t>
                      </a:r>
                    </a:p>
                    <a:p>
                      <a:pPr algn="ctr">
                        <a:lnSpc>
                          <a:spcPct val="115000"/>
                        </a:lnSpc>
                      </a:pPr>
                      <a:r>
                        <a:rPr lang="ru-RU" sz="1100" dirty="0">
                          <a:effectLst/>
                          <a:latin typeface="+mj-lt"/>
                        </a:rPr>
                        <a:t> </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dirty="0">
                          <a:effectLst/>
                          <a:latin typeface="+mj-lt"/>
                        </a:rPr>
                        <a:t> </a:t>
                      </a:r>
                      <a:r>
                        <a:rPr lang="ru-RU" sz="1400" dirty="0" smtClean="0">
                          <a:effectLst/>
                          <a:latin typeface="+mj-lt"/>
                        </a:rPr>
                        <a:t>3</a:t>
                      </a:r>
                      <a:r>
                        <a:rPr lang="ru-RU" sz="1400" dirty="0">
                          <a:effectLst/>
                          <a:latin typeface="+mj-lt"/>
                        </a:rPr>
                        <a:t> 948,0</a:t>
                      </a:r>
                    </a:p>
                    <a:p>
                      <a:pPr algn="ctr">
                        <a:lnSpc>
                          <a:spcPct val="115000"/>
                        </a:lnSpc>
                      </a:pPr>
                      <a:r>
                        <a:rPr lang="ru-RU" sz="1400" dirty="0">
                          <a:effectLst/>
                          <a:latin typeface="+mj-lt"/>
                        </a:rPr>
                        <a:t>  </a:t>
                      </a:r>
                    </a:p>
                    <a:p>
                      <a:pPr algn="ctr">
                        <a:lnSpc>
                          <a:spcPct val="115000"/>
                        </a:lnSpc>
                      </a:pPr>
                      <a:r>
                        <a:rPr lang="ru-RU" sz="1400" dirty="0">
                          <a:effectLst/>
                          <a:latin typeface="+mj-lt"/>
                        </a:rPr>
                        <a:t>2 551,0</a:t>
                      </a:r>
                    </a:p>
                    <a:p>
                      <a:pPr algn="ctr">
                        <a:lnSpc>
                          <a:spcPct val="115000"/>
                        </a:lnSpc>
                      </a:pPr>
                      <a:r>
                        <a:rPr lang="ru-RU" sz="1400" dirty="0">
                          <a:effectLst/>
                          <a:latin typeface="+mj-lt"/>
                        </a:rPr>
                        <a:t> </a:t>
                      </a:r>
                    </a:p>
                    <a:p>
                      <a:pPr algn="ctr">
                        <a:lnSpc>
                          <a:spcPct val="115000"/>
                        </a:lnSpc>
                      </a:pPr>
                      <a:r>
                        <a:rPr lang="ru-RU" sz="1400" dirty="0">
                          <a:effectLst/>
                          <a:latin typeface="+mj-lt"/>
                        </a:rPr>
                        <a:t> </a:t>
                      </a:r>
                      <a:r>
                        <a:rPr lang="ru-RU" sz="1400" dirty="0" smtClean="0">
                          <a:effectLst/>
                          <a:latin typeface="+mj-lt"/>
                        </a:rPr>
                        <a:t>1</a:t>
                      </a:r>
                      <a:r>
                        <a:rPr lang="ru-RU" sz="1400" dirty="0">
                          <a:effectLst/>
                          <a:latin typeface="+mj-lt"/>
                        </a:rPr>
                        <a:t> 459,0</a:t>
                      </a:r>
                    </a:p>
                    <a:p>
                      <a:pPr algn="ctr">
                        <a:lnSpc>
                          <a:spcPct val="115000"/>
                        </a:lnSpc>
                      </a:pPr>
                      <a:r>
                        <a:rPr lang="ru-RU" sz="1400" dirty="0">
                          <a:effectLst/>
                          <a:latin typeface="+mj-lt"/>
                        </a:rPr>
                        <a:t> </a:t>
                      </a:r>
                      <a:endParaRPr lang="ru-RU" sz="1400" dirty="0">
                        <a:effectLst/>
                        <a:latin typeface="+mj-lt"/>
                        <a:cs typeface="Times New Roman" panose="02020603050405020304" pitchFamily="18" charset="0"/>
                      </a:endParaRPr>
                    </a:p>
                  </a:txBody>
                  <a:tcPr marL="26857" marR="26857" marT="0" marB="0" anchor="ctr"/>
                </a:tc>
              </a:tr>
              <a:tr h="218530">
                <a:tc>
                  <a:txBody>
                    <a:bodyPr/>
                    <a:lstStyle/>
                    <a:p>
                      <a:pPr algn="ctr">
                        <a:lnSpc>
                          <a:spcPct val="115000"/>
                        </a:lnSpc>
                      </a:pPr>
                      <a:r>
                        <a:rPr lang="ru-RU" sz="1200" dirty="0">
                          <a:effectLst/>
                          <a:latin typeface="+mj-lt"/>
                        </a:rPr>
                        <a:t>Ставка субсидии на посевные  площади, занятые рапсом</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marL="457200" algn="l">
                        <a:lnSpc>
                          <a:spcPct val="115000"/>
                        </a:lnSpc>
                      </a:pPr>
                      <a:r>
                        <a:rPr lang="ru-RU" sz="1400" baseline="0" dirty="0" smtClean="0">
                          <a:effectLst/>
                          <a:latin typeface="+mj-lt"/>
                        </a:rPr>
                        <a:t>           </a:t>
                      </a:r>
                      <a:r>
                        <a:rPr lang="ru-RU" sz="1400" dirty="0" smtClean="0">
                          <a:effectLst/>
                          <a:latin typeface="+mj-lt"/>
                        </a:rPr>
                        <a:t> 2 </a:t>
                      </a:r>
                      <a:r>
                        <a:rPr lang="ru-RU" sz="1400" dirty="0">
                          <a:effectLst/>
                          <a:latin typeface="+mj-lt"/>
                        </a:rPr>
                        <a:t>812,0</a:t>
                      </a:r>
                      <a:endParaRPr lang="ru-RU" sz="1400" dirty="0">
                        <a:effectLst/>
                        <a:latin typeface="+mj-lt"/>
                        <a:cs typeface="Times New Roman" panose="02020603050405020304" pitchFamily="18" charset="0"/>
                      </a:endParaRPr>
                    </a:p>
                  </a:txBody>
                  <a:tcPr marL="26857" marR="26857" marT="0" marB="0" anchor="ctr"/>
                </a:tc>
              </a:tr>
              <a:tr h="275612">
                <a:tc>
                  <a:txBody>
                    <a:bodyPr/>
                    <a:lstStyle/>
                    <a:p>
                      <a:pPr algn="ctr">
                        <a:lnSpc>
                          <a:spcPct val="115000"/>
                        </a:lnSpc>
                      </a:pPr>
                      <a:r>
                        <a:rPr lang="ru-RU" sz="1200">
                          <a:effectLst/>
                          <a:latin typeface="+mj-lt"/>
                        </a:rPr>
                        <a:t>Ставка субсидии на посевные  площади, занятые   овощами открытого грунта</a:t>
                      </a:r>
                      <a:endParaRPr lang="ru-RU" sz="120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a:effectLst/>
                          <a:latin typeface="+mj-lt"/>
                        </a:rPr>
                        <a:t>8 538,0</a:t>
                      </a:r>
                      <a:endParaRPr lang="ru-RU" sz="1400">
                        <a:effectLst/>
                        <a:latin typeface="+mj-lt"/>
                        <a:cs typeface="Times New Roman" panose="02020603050405020304" pitchFamily="18" charset="0"/>
                      </a:endParaRPr>
                    </a:p>
                  </a:txBody>
                  <a:tcPr marL="26857" marR="26857" marT="0" marB="0" anchor="ctr"/>
                </a:tc>
              </a:tr>
              <a:tr h="288032">
                <a:tc>
                  <a:txBody>
                    <a:bodyPr/>
                    <a:lstStyle/>
                    <a:p>
                      <a:pPr algn="ctr">
                        <a:lnSpc>
                          <a:spcPct val="115000"/>
                        </a:lnSpc>
                      </a:pPr>
                      <a:r>
                        <a:rPr lang="ru-RU" sz="1200">
                          <a:effectLst/>
                          <a:latin typeface="+mj-lt"/>
                        </a:rPr>
                        <a:t>Ставка субсидии на посевные  площади, занятые   продовольственным картофелем</a:t>
                      </a:r>
                      <a:endParaRPr lang="ru-RU" sz="120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a:effectLst/>
                          <a:latin typeface="+mj-lt"/>
                        </a:rPr>
                        <a:t>5 300,0</a:t>
                      </a:r>
                      <a:endParaRPr lang="ru-RU" sz="1400">
                        <a:effectLst/>
                        <a:latin typeface="+mj-lt"/>
                        <a:cs typeface="Times New Roman" panose="02020603050405020304" pitchFamily="18" charset="0"/>
                      </a:endParaRPr>
                    </a:p>
                  </a:txBody>
                  <a:tcPr marL="26857" marR="26857" marT="0" marB="0" anchor="ctr"/>
                </a:tc>
              </a:tr>
              <a:tr h="239767">
                <a:tc>
                  <a:txBody>
                    <a:bodyPr/>
                    <a:lstStyle/>
                    <a:p>
                      <a:pPr algn="ctr">
                        <a:lnSpc>
                          <a:spcPct val="115000"/>
                        </a:lnSpc>
                      </a:pPr>
                      <a:r>
                        <a:rPr lang="ru-RU" sz="1200">
                          <a:effectLst/>
                          <a:latin typeface="+mj-lt"/>
                        </a:rPr>
                        <a:t>Ставка субсидии на посевные площади, занятые топинамбуром</a:t>
                      </a:r>
                      <a:endParaRPr lang="ru-RU" sz="120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dirty="0">
                          <a:effectLst/>
                          <a:latin typeface="+mj-lt"/>
                        </a:rPr>
                        <a:t>1 621,0</a:t>
                      </a:r>
                      <a:endParaRPr lang="ru-RU" sz="1400" dirty="0">
                        <a:effectLst/>
                        <a:latin typeface="+mj-lt"/>
                        <a:cs typeface="Times New Roman" panose="02020603050405020304" pitchFamily="18" charset="0"/>
                      </a:endParaRPr>
                    </a:p>
                  </a:txBody>
                  <a:tcPr marL="26857" marR="26857" marT="0" marB="0" anchor="ctr"/>
                </a:tc>
              </a:tr>
              <a:tr h="648072">
                <a:tc>
                  <a:txBody>
                    <a:bodyPr/>
                    <a:lstStyle/>
                    <a:p>
                      <a:pPr algn="ctr">
                        <a:lnSpc>
                          <a:spcPct val="115000"/>
                        </a:lnSpc>
                      </a:pPr>
                      <a:r>
                        <a:rPr lang="ru-RU" sz="1200" dirty="0">
                          <a:effectLst/>
                          <a:latin typeface="+mj-lt"/>
                        </a:rPr>
                        <a:t>Ставка субсидии на посевные  площади, занятые овощами защищенного грунта:</a:t>
                      </a:r>
                    </a:p>
                    <a:p>
                      <a:pPr algn="ctr">
                        <a:lnSpc>
                          <a:spcPct val="115000"/>
                        </a:lnSpc>
                      </a:pPr>
                      <a:r>
                        <a:rPr lang="ru-RU" sz="1200" dirty="0">
                          <a:effectLst/>
                          <a:latin typeface="+mj-lt"/>
                        </a:rPr>
                        <a:t>с продуктивностью свыше 50 </a:t>
                      </a:r>
                      <a:r>
                        <a:rPr lang="ru-RU" sz="1200" dirty="0" smtClean="0">
                          <a:effectLst/>
                          <a:latin typeface="+mj-lt"/>
                        </a:rPr>
                        <a:t>кг/кв.м</a:t>
                      </a:r>
                      <a:endParaRPr lang="ru-RU" sz="1200" dirty="0">
                        <a:effectLst/>
                        <a:latin typeface="+mj-lt"/>
                      </a:endParaRPr>
                    </a:p>
                    <a:p>
                      <a:pPr algn="ctr">
                        <a:lnSpc>
                          <a:spcPct val="115000"/>
                        </a:lnSpc>
                      </a:pPr>
                      <a:r>
                        <a:rPr lang="ru-RU" sz="1200" dirty="0">
                          <a:effectLst/>
                          <a:latin typeface="+mj-lt"/>
                        </a:rPr>
                        <a:t>с продуктивностью от 10 до 50 кг/кв.м включительно </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endParaRPr lang="ru-RU" sz="1100" dirty="0">
                        <a:effectLst/>
                        <a:latin typeface="+mj-lt"/>
                      </a:endParaRPr>
                    </a:p>
                    <a:p>
                      <a:pPr algn="ctr">
                        <a:lnSpc>
                          <a:spcPct val="115000"/>
                        </a:lnSpc>
                      </a:pPr>
                      <a:r>
                        <a:rPr lang="ru-RU" sz="1100" dirty="0" smtClean="0">
                          <a:effectLst/>
                          <a:latin typeface="+mj-lt"/>
                        </a:rPr>
                        <a:t>гектар</a:t>
                      </a:r>
                    </a:p>
                    <a:p>
                      <a:pPr algn="ctr">
                        <a:lnSpc>
                          <a:spcPct val="115000"/>
                        </a:lnSpc>
                      </a:pPr>
                      <a:r>
                        <a:rPr lang="ru-RU" sz="1100" dirty="0" smtClean="0">
                          <a:effectLst/>
                          <a:latin typeface="+mj-lt"/>
                        </a:rPr>
                        <a:t> </a:t>
                      </a:r>
                    </a:p>
                    <a:p>
                      <a:pPr algn="ctr">
                        <a:lnSpc>
                          <a:spcPct val="115000"/>
                        </a:lnSpc>
                      </a:pPr>
                      <a:r>
                        <a:rPr lang="ru-RU" sz="1100" dirty="0" smtClean="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dirty="0">
                          <a:effectLst/>
                          <a:latin typeface="+mj-lt"/>
                        </a:rPr>
                        <a:t> </a:t>
                      </a:r>
                    </a:p>
                    <a:p>
                      <a:pPr algn="ctr">
                        <a:lnSpc>
                          <a:spcPct val="115000"/>
                        </a:lnSpc>
                      </a:pPr>
                      <a:r>
                        <a:rPr lang="ru-RU" sz="1400" dirty="0">
                          <a:effectLst/>
                          <a:latin typeface="+mj-lt"/>
                        </a:rPr>
                        <a:t>809 </a:t>
                      </a:r>
                      <a:r>
                        <a:rPr lang="ru-RU" sz="1400" dirty="0" smtClean="0">
                          <a:effectLst/>
                          <a:latin typeface="+mj-lt"/>
                        </a:rPr>
                        <a:t>550,0 </a:t>
                      </a:r>
                    </a:p>
                    <a:p>
                      <a:pPr algn="ctr">
                        <a:lnSpc>
                          <a:spcPct val="115000"/>
                        </a:lnSpc>
                      </a:pPr>
                      <a:r>
                        <a:rPr lang="ru-RU" sz="1400" dirty="0" smtClean="0">
                          <a:effectLst/>
                          <a:latin typeface="+mj-lt"/>
                        </a:rPr>
                        <a:t> </a:t>
                      </a:r>
                    </a:p>
                    <a:p>
                      <a:pPr algn="ctr">
                        <a:lnSpc>
                          <a:spcPct val="115000"/>
                        </a:lnSpc>
                      </a:pPr>
                      <a:r>
                        <a:rPr lang="ru-RU" sz="1400" dirty="0" smtClean="0">
                          <a:effectLst/>
                          <a:latin typeface="+mj-lt"/>
                        </a:rPr>
                        <a:t>539</a:t>
                      </a:r>
                      <a:r>
                        <a:rPr lang="ru-RU" sz="1400" dirty="0">
                          <a:effectLst/>
                          <a:latin typeface="+mj-lt"/>
                        </a:rPr>
                        <a:t> 700,0</a:t>
                      </a:r>
                      <a:endParaRPr lang="ru-RU" sz="1400" dirty="0">
                        <a:effectLst/>
                        <a:latin typeface="+mj-lt"/>
                        <a:cs typeface="Times New Roman" panose="02020603050405020304" pitchFamily="18" charset="0"/>
                      </a:endParaRPr>
                    </a:p>
                  </a:txBody>
                  <a:tcPr marL="26857" marR="26857" marT="0" marB="0" anchor="ctr"/>
                </a:tc>
              </a:tr>
              <a:tr h="562949">
                <a:tc>
                  <a:txBody>
                    <a:bodyPr/>
                    <a:lstStyle/>
                    <a:p>
                      <a:pPr algn="ctr">
                        <a:lnSpc>
                          <a:spcPct val="115000"/>
                        </a:lnSpc>
                      </a:pPr>
                      <a:r>
                        <a:rPr lang="ru-RU" sz="1200" dirty="0">
                          <a:effectLst/>
                          <a:latin typeface="+mj-lt"/>
                        </a:rPr>
                        <a:t>Ставка субсидии на посевные  площади, занятые грибами</a:t>
                      </a:r>
                    </a:p>
                    <a:p>
                      <a:pPr algn="ctr">
                        <a:lnSpc>
                          <a:spcPct val="115000"/>
                        </a:lnSpc>
                      </a:pPr>
                      <a:r>
                        <a:rPr lang="ru-RU" sz="1200" dirty="0">
                          <a:effectLst/>
                          <a:latin typeface="+mj-lt"/>
                        </a:rPr>
                        <a:t>с продуктивностью  не менее 180 кг/кв.м</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dirty="0">
                          <a:effectLst/>
                          <a:latin typeface="+mj-lt"/>
                        </a:rPr>
                        <a:t>гектар</a:t>
                      </a:r>
                      <a:endParaRPr lang="ru-RU" sz="11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400" dirty="0">
                          <a:effectLst/>
                          <a:latin typeface="+mj-lt"/>
                        </a:rPr>
                        <a:t>5 140 000,0</a:t>
                      </a:r>
                      <a:endParaRPr lang="ru-RU" sz="1400" dirty="0">
                        <a:effectLst/>
                        <a:latin typeface="+mj-lt"/>
                        <a:cs typeface="Times New Roman" panose="02020603050405020304" pitchFamily="18" charset="0"/>
                      </a:endParaRPr>
                    </a:p>
                  </a:txBody>
                  <a:tcPr marL="26857" marR="26857" marT="0" marB="0" anchor="ctr"/>
                </a:tc>
              </a:tr>
              <a:tr h="420624">
                <a:tc>
                  <a:txBody>
                    <a:bodyPr/>
                    <a:lstStyle/>
                    <a:p>
                      <a:pPr algn="ctr">
                        <a:lnSpc>
                          <a:spcPct val="115000"/>
                        </a:lnSpc>
                      </a:pPr>
                      <a:r>
                        <a:rPr lang="ru-RU" sz="1200" dirty="0">
                          <a:effectLst/>
                          <a:latin typeface="+mj-lt"/>
                        </a:rPr>
                        <a:t>Ставка субсидии на посевные  площади, занятые цветами,</a:t>
                      </a:r>
                    </a:p>
                    <a:p>
                      <a:pPr algn="ctr">
                        <a:lnSpc>
                          <a:spcPct val="115000"/>
                        </a:lnSpc>
                      </a:pPr>
                      <a:r>
                        <a:rPr lang="ru-RU" sz="1200" dirty="0">
                          <a:effectLst/>
                          <a:latin typeface="+mj-lt"/>
                        </a:rPr>
                        <a:t>с продуктивностью не менее 200 шт.роз./кв.м</a:t>
                      </a:r>
                      <a:endParaRPr lang="ru-RU" sz="1200" dirty="0">
                        <a:effectLst/>
                        <a:latin typeface="+mj-lt"/>
                        <a:cs typeface="Times New Roman" panose="02020603050405020304" pitchFamily="18" charset="0"/>
                      </a:endParaRPr>
                    </a:p>
                  </a:txBody>
                  <a:tcPr marL="26857" marR="26857" marT="0" marB="0" anchor="ctr"/>
                </a:tc>
                <a:tc>
                  <a:txBody>
                    <a:bodyPr/>
                    <a:lstStyle/>
                    <a:p>
                      <a:pPr algn="ctr">
                        <a:lnSpc>
                          <a:spcPct val="115000"/>
                        </a:lnSpc>
                      </a:pPr>
                      <a:r>
                        <a:rPr lang="ru-RU" sz="1100">
                          <a:effectLst/>
                          <a:latin typeface="+mj-lt"/>
                        </a:rPr>
                        <a:t>гектар</a:t>
                      </a:r>
                      <a:endParaRPr lang="ru-RU" sz="1100">
                        <a:effectLst/>
                        <a:latin typeface="+mj-lt"/>
                        <a:cs typeface="Times New Roman" panose="02020603050405020304" pitchFamily="18" charset="0"/>
                      </a:endParaRPr>
                    </a:p>
                  </a:txBody>
                  <a:tcPr marL="26857" marR="26857" marT="0" marB="0" anchor="ctr"/>
                </a:tc>
                <a:tc>
                  <a:txBody>
                    <a:bodyPr/>
                    <a:lstStyle/>
                    <a:p>
                      <a:pPr marL="342900" lvl="0" indent="-342900" algn="ctr">
                        <a:lnSpc>
                          <a:spcPct val="115000"/>
                        </a:lnSpc>
                      </a:pPr>
                      <a:r>
                        <a:rPr lang="ru-RU" sz="1400" dirty="0">
                          <a:effectLst/>
                          <a:latin typeface="+mj-lt"/>
                        </a:rPr>
                        <a:t>616 800,0</a:t>
                      </a:r>
                      <a:endParaRPr lang="ru-RU" sz="1400" dirty="0">
                        <a:effectLst/>
                        <a:latin typeface="+mj-lt"/>
                        <a:cs typeface="Times New Roman" panose="02020603050405020304" pitchFamily="18" charset="0"/>
                      </a:endParaRPr>
                    </a:p>
                  </a:txBody>
                  <a:tcPr marL="26857" marR="26857" marT="0" marB="0" anchor="ctr"/>
                </a:tc>
              </a:tr>
            </a:tbl>
          </a:graphicData>
        </a:graphic>
      </p:graphicFrame>
      <p:sp>
        <p:nvSpPr>
          <p:cNvPr id="5" name="Rectangle 1"/>
          <p:cNvSpPr>
            <a:spLocks noChangeArrowheads="1"/>
          </p:cNvSpPr>
          <p:nvPr/>
        </p:nvSpPr>
        <p:spPr bwMode="auto">
          <a:xfrm>
            <a:off x="33385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3506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4941"/>
          <a:ext cx="9144000" cy="6672416"/>
          <a:chOff x="0" y="204941"/>
          <a:chExt cx="9144000" cy="6672416"/>
        </a:xfrm>
      </p:grpSpPr>
      <p:pic>
        <p:nvPicPr>
          <p:cNvPr id="2" name="Slide"/>
          <p:cNvPicPr>
            <a:picLocks noChangeAspect="1"/>
          </p:cNvPicPr>
          <p:nvPr/>
        </p:nvPicPr>
        <p:blipFill>
          <a:blip r:embed="rId2"/>
          <a:stretch>
            <a:fillRect/>
          </a:stretch>
        </p:blipFill>
        <p:spPr>
          <a:xfrm>
            <a:off x="0" y="204941"/>
            <a:ext cx="9144000" cy="64674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65</TotalTime>
  <Words>660</Words>
  <Application>Microsoft Office PowerPoint</Application>
  <PresentationFormat>Экран (4:3)</PresentationFormat>
  <Paragraphs>95</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Комитет по агропромышленному и рыбохозяйственному комплексу Ленинградской области направляет предложения о мерах по стимулированию АПК Ленинградской области.</vt:lpstr>
      <vt:lpstr>Презентация PowerPoint</vt:lpstr>
      <vt:lpstr>Во исполнение подпункта «д» пункта 2 поручения Президента Российской Федерации от 25 января 2015 года № ПР-117 по итогам конференции «Форум действий-2» Общероссийского общественного движения «НАРОДНЫЙ ФРОНТ «ЗА РОССИЮ», состоявшейся 18 ноября 2014 года, комитет по агропромышленному и рыбохозяйственному комплексу Ленинградской области направляет предложения о дополнительных мерах по экономическому стимулированию целевого и рационального использования земель сельскохозяйственного назначения и совершенствованию механизма контроля за таким использованием.</vt:lpstr>
      <vt:lpstr>Презентация PowerPoint</vt:lpstr>
      <vt:lpstr>Презентация PowerPoint</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creator>Unknown Creator</dc:creator>
  <cp:lastModifiedBy>Сергей</cp:lastModifiedBy>
  <cp:revision>10</cp:revision>
  <dcterms:created xsi:type="dcterms:W3CDTF">2018-10-09T12:55:24Z</dcterms:created>
  <dcterms:modified xsi:type="dcterms:W3CDTF">2018-10-10T09:50:07Z</dcterms:modified>
</cp:coreProperties>
</file>