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67" r:id="rId3"/>
    <p:sldId id="268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1" r:id="rId13"/>
    <p:sldId id="265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43" autoAdjust="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91B0-86D1-48BF-A688-EFCC12F4CC3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0C77-8BB5-4286-AF22-527546E93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690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91B0-86D1-48BF-A688-EFCC12F4CC3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0C77-8BB5-4286-AF22-527546E93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61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91B0-86D1-48BF-A688-EFCC12F4CC3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0C77-8BB5-4286-AF22-527546E93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26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91B0-86D1-48BF-A688-EFCC12F4CC3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0C77-8BB5-4286-AF22-527546E93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65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91B0-86D1-48BF-A688-EFCC12F4CC3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0C77-8BB5-4286-AF22-527546E93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633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91B0-86D1-48BF-A688-EFCC12F4CC3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0C77-8BB5-4286-AF22-527546E93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46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91B0-86D1-48BF-A688-EFCC12F4CC3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0C77-8BB5-4286-AF22-527546E93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0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91B0-86D1-48BF-A688-EFCC12F4CC3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0C77-8BB5-4286-AF22-527546E93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66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91B0-86D1-48BF-A688-EFCC12F4CC3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0C77-8BB5-4286-AF22-527546E93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91B0-86D1-48BF-A688-EFCC12F4CC3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0C77-8BB5-4286-AF22-527546E93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55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91B0-86D1-48BF-A688-EFCC12F4CC3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0C77-8BB5-4286-AF22-527546E93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823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D91B0-86D1-48BF-A688-EFCC12F4CC3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20C77-8BB5-4286-AF22-527546E93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753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agrohim47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486698" y="3244334"/>
            <a:ext cx="1218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pg</a:t>
            </a:r>
            <a:r>
              <a:rPr lang="en-US" dirty="0" smtClean="0"/>
              <a:t> (44 </a:t>
            </a:r>
            <a:r>
              <a:rPr lang="ru-RU" dirty="0" smtClean="0"/>
              <a:t>Мб)</a:t>
            </a:r>
            <a:endParaRPr lang="ru-RU" dirty="0"/>
          </a:p>
        </p:txBody>
      </p:sp>
      <p:pic>
        <p:nvPicPr>
          <p:cNvPr id="6" name="Объект 3">
            <a:extLst>
              <a:ext uri="{FF2B5EF4-FFF2-40B4-BE49-F238E27FC236}">
                <a16:creationId xmlns:a16="http://schemas.microsoft.com/office/drawing/2014/main" id="{CF188B64-304C-4947-8C43-A010254D6E86}"/>
              </a:ext>
            </a:extLst>
          </p:cNvPr>
          <p:cNvPicPr>
            <a:picLocks noGrp="1" noChangeAspect="1"/>
          </p:cNvPicPr>
          <p:nvPr/>
        </p:nvPicPr>
        <p:blipFill rotWithShape="1">
          <a:blip r:embed="rId2"/>
          <a:srcRect b="9602"/>
          <a:stretch/>
        </p:blipFill>
        <p:spPr>
          <a:xfrm>
            <a:off x="1524000" y="1005570"/>
            <a:ext cx="9144000" cy="42602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17962" y="5631934"/>
            <a:ext cx="87560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ФГБУ «Центр агрохимической службы «Ленинградский»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Горячкин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Владимир Николаевич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849580" y="383828"/>
            <a:ext cx="8492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обеспечение известкования кислых почв в России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32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1891" y="872836"/>
            <a:ext cx="10972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 таблицы 2 видно, что нуждаются в известковании в дозе 6-10 тонн/га сельскохозяйственные угодья на площади  9874,5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га,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 них остро нуждаются в известковании 87,8 га сильнокислых и 1993,8 га среднекислых почв.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Эти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данные мы отражаем в программе развития АПК до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2024 года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объеме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14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тыс. га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известкования кислых почв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/>
              <a:t> </a:t>
            </a:r>
            <a:endParaRPr lang="ru-RU" dirty="0" smtClean="0"/>
          </a:p>
          <a:p>
            <a:pPr indent="450215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принимая во внимание группировку почв обследованных сельскохозяйственных угодий до 2005 года «ЦАС «Ленинградский»: сильно кислых почв - 19,8 тыс. га, среднекислых - 84,6 тыс. га, слабокислых - 138,3 тыс. га (всего требует известкования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242,7 тыс. га.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но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данные нужно проверить по итогам сплошного агрохимического обследования Ленинградской области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Из чего следует вывод о необходимости актуализации агрохимических показателей плодородия почвы сельскохозяйственных угодий площадью 617,5 тыс.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55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5127" y="1039092"/>
            <a:ext cx="1046018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более точной оценки плодородия Ленинградской области требуется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ускоренное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дальнейшее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сплошное агрохимическое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обследование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почв земель сельскохозяйственного назначения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всех районов. На 2019 год планируется произвести агрохимическое обследование за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счёт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федерального бюджета на площади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 тыс. га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за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счёт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внебюджетной деятельности 10 тыс.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га.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Сотрудниками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ФГБУ «ЦАС «Ленинградский»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собраны заявки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проведение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известкования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сельскохозяйственными организациями Ленинградской области на площади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 га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всего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хозяйств.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Необходимое количество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мелиоранта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известкования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8004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тонн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4756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20850"/>
              </p:ext>
            </p:extLst>
          </p:nvPr>
        </p:nvGraphicFramePr>
        <p:xfrm>
          <a:off x="484910" y="304793"/>
          <a:ext cx="11236036" cy="68488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448244">
                  <a:extLst>
                    <a:ext uri="{9D8B030D-6E8A-4147-A177-3AD203B41FA5}">
                      <a16:colId xmlns:a16="http://schemas.microsoft.com/office/drawing/2014/main" val="3898149418"/>
                    </a:ext>
                  </a:extLst>
                </a:gridCol>
                <a:gridCol w="3053908">
                  <a:extLst>
                    <a:ext uri="{9D8B030D-6E8A-4147-A177-3AD203B41FA5}">
                      <a16:colId xmlns:a16="http://schemas.microsoft.com/office/drawing/2014/main" val="1157546832"/>
                    </a:ext>
                  </a:extLst>
                </a:gridCol>
                <a:gridCol w="1364741">
                  <a:extLst>
                    <a:ext uri="{9D8B030D-6E8A-4147-A177-3AD203B41FA5}">
                      <a16:colId xmlns:a16="http://schemas.microsoft.com/office/drawing/2014/main" val="902641416"/>
                    </a:ext>
                  </a:extLst>
                </a:gridCol>
                <a:gridCol w="2369143">
                  <a:extLst>
                    <a:ext uri="{9D8B030D-6E8A-4147-A177-3AD203B41FA5}">
                      <a16:colId xmlns:a16="http://schemas.microsoft.com/office/drawing/2014/main" val="458837246"/>
                    </a:ext>
                  </a:extLst>
                </a:gridCol>
              </a:tblGrid>
              <a:tr h="624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хозяйства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Вид </a:t>
                      </a:r>
                      <a:r>
                        <a:rPr lang="ru-RU" sz="2000" dirty="0" err="1">
                          <a:effectLst/>
                        </a:rPr>
                        <a:t>мелиоранта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Тонн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Планируемая площадь, га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extLst>
                  <a:ext uri="{0D108BD9-81ED-4DB2-BD59-A6C34878D82A}">
                    <a16:rowId xmlns:a16="http://schemas.microsoft.com/office/drawing/2014/main" val="329015397"/>
                  </a:ext>
                </a:extLst>
              </a:tr>
              <a:tr h="3120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АО «</a:t>
                      </a:r>
                      <a:r>
                        <a:rPr lang="ru-RU" sz="2000" dirty="0" err="1">
                          <a:effectLst/>
                        </a:rPr>
                        <a:t>Волховское</a:t>
                      </a:r>
                      <a:r>
                        <a:rPr lang="ru-RU" sz="2000" dirty="0">
                          <a:effectLst/>
                        </a:rPr>
                        <a:t>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Доломитовая мука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extLst>
                  <a:ext uri="{0D108BD9-81ED-4DB2-BD59-A6C34878D82A}">
                    <a16:rowId xmlns:a16="http://schemas.microsoft.com/office/drawing/2014/main" val="1435129871"/>
                  </a:ext>
                </a:extLst>
              </a:tr>
              <a:tr h="3120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АО «Алексино»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Доломитовая мука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extLst>
                  <a:ext uri="{0D108BD9-81ED-4DB2-BD59-A6C34878D82A}">
                    <a16:rowId xmlns:a16="http://schemas.microsoft.com/office/drawing/2014/main" val="517081094"/>
                  </a:ext>
                </a:extLst>
              </a:tr>
              <a:tr h="3120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ООО «</a:t>
                      </a:r>
                      <a:r>
                        <a:rPr lang="ru-RU" sz="2000" dirty="0" smtClean="0">
                          <a:effectLst/>
                        </a:rPr>
                        <a:t>ПЗ «</a:t>
                      </a:r>
                      <a:r>
                        <a:rPr lang="ru-RU" sz="2000" dirty="0" err="1" smtClean="0">
                          <a:effectLst/>
                        </a:rPr>
                        <a:t>Новоладожский</a:t>
                      </a:r>
                      <a:r>
                        <a:rPr lang="ru-RU" sz="2000" dirty="0">
                          <a:effectLst/>
                        </a:rPr>
                        <a:t>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Доломитовая мука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extLst>
                  <a:ext uri="{0D108BD9-81ED-4DB2-BD59-A6C34878D82A}">
                    <a16:rowId xmlns:a16="http://schemas.microsoft.com/office/drawing/2014/main" val="3484182939"/>
                  </a:ext>
                </a:extLst>
              </a:tr>
              <a:tr h="3120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СПК «Будогощь»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Доломитовая мука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650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extLst>
                  <a:ext uri="{0D108BD9-81ED-4DB2-BD59-A6C34878D82A}">
                    <a16:rowId xmlns:a16="http://schemas.microsoft.com/office/drawing/2014/main" val="413739911"/>
                  </a:ext>
                </a:extLst>
              </a:tr>
              <a:tr h="3120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КФХ Мокеева О.В.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Доломитовая мука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extLst>
                  <a:ext uri="{0D108BD9-81ED-4DB2-BD59-A6C34878D82A}">
                    <a16:rowId xmlns:a16="http://schemas.microsoft.com/office/drawing/2014/main" val="3092511821"/>
                  </a:ext>
                </a:extLst>
              </a:tr>
              <a:tr h="3120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К(Ф)Х </a:t>
                      </a:r>
                      <a:r>
                        <a:rPr lang="ru-RU" sz="2000" dirty="0" err="1">
                          <a:effectLst/>
                        </a:rPr>
                        <a:t>Майдакова</a:t>
                      </a:r>
                      <a:r>
                        <a:rPr lang="ru-RU" sz="2000" dirty="0">
                          <a:effectLst/>
                        </a:rPr>
                        <a:t> А.Н.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Доломитовая мука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extLst>
                  <a:ext uri="{0D108BD9-81ED-4DB2-BD59-A6C34878D82A}">
                    <a16:rowId xmlns:a16="http://schemas.microsoft.com/office/drawing/2014/main" val="3705187716"/>
                  </a:ext>
                </a:extLst>
              </a:tr>
              <a:tr h="3120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ФГУП « Каложицы»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Доломитовая мука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240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extLst>
                  <a:ext uri="{0D108BD9-81ED-4DB2-BD59-A6C34878D82A}">
                    <a16:rowId xmlns:a16="http://schemas.microsoft.com/office/drawing/2014/main" val="847138028"/>
                  </a:ext>
                </a:extLst>
              </a:tr>
              <a:tr h="3120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ООО «Агроинновация»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Доломитовая </a:t>
                      </a:r>
                      <a:r>
                        <a:rPr lang="ru-RU" sz="2000" dirty="0">
                          <a:effectLst/>
                        </a:rPr>
                        <a:t>мука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120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extLst>
                  <a:ext uri="{0D108BD9-81ED-4DB2-BD59-A6C34878D82A}">
                    <a16:rowId xmlns:a16="http://schemas.microsoft.com/office/drawing/2014/main" val="1362556799"/>
                  </a:ext>
                </a:extLst>
              </a:tr>
              <a:tr h="3120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К(Ф)Х </a:t>
                      </a:r>
                      <a:r>
                        <a:rPr lang="ru-RU" sz="2000" dirty="0">
                          <a:effectLst/>
                        </a:rPr>
                        <a:t>Лукашов В.В.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Доломитовая мука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295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extLst>
                  <a:ext uri="{0D108BD9-81ED-4DB2-BD59-A6C34878D82A}">
                    <a16:rowId xmlns:a16="http://schemas.microsoft.com/office/drawing/2014/main" val="3865523130"/>
                  </a:ext>
                </a:extLst>
              </a:tr>
              <a:tr h="3120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АО «</a:t>
                      </a:r>
                      <a:r>
                        <a:rPr lang="ru-RU" sz="2000" dirty="0" smtClean="0">
                          <a:effectLst/>
                        </a:rPr>
                        <a:t>ПЗ</a:t>
                      </a:r>
                      <a:r>
                        <a:rPr lang="ru-RU" sz="2000" baseline="0" dirty="0" smtClean="0">
                          <a:effectLst/>
                        </a:rPr>
                        <a:t> «</a:t>
                      </a:r>
                      <a:r>
                        <a:rPr lang="ru-RU" sz="2000" dirty="0" err="1" smtClean="0">
                          <a:effectLst/>
                        </a:rPr>
                        <a:t>Рапти</a:t>
                      </a:r>
                      <a:r>
                        <a:rPr lang="ru-RU" sz="2000" dirty="0">
                          <a:effectLst/>
                        </a:rPr>
                        <a:t>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Доломитовая мука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640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extLst>
                  <a:ext uri="{0D108BD9-81ED-4DB2-BD59-A6C34878D82A}">
                    <a16:rowId xmlns:a16="http://schemas.microsoft.com/office/drawing/2014/main" val="3599234328"/>
                  </a:ext>
                </a:extLst>
              </a:tr>
              <a:tr h="3120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ОАО «Партизан»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Долмитовая мука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656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extLst>
                  <a:ext uri="{0D108BD9-81ED-4DB2-BD59-A6C34878D82A}">
                    <a16:rowId xmlns:a16="http://schemas.microsoft.com/office/drawing/2014/main" val="2931135697"/>
                  </a:ext>
                </a:extLst>
              </a:tr>
              <a:tr h="3120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АО «Родина»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Доломитовая мука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extLst>
                  <a:ext uri="{0D108BD9-81ED-4DB2-BD59-A6C34878D82A}">
                    <a16:rowId xmlns:a16="http://schemas.microsoft.com/office/drawing/2014/main" val="2702682776"/>
                  </a:ext>
                </a:extLst>
              </a:tr>
              <a:tr h="3120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ЗАО «Осьминское»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Доломитовая мука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455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extLst>
                  <a:ext uri="{0D108BD9-81ED-4DB2-BD59-A6C34878D82A}">
                    <a16:rowId xmlns:a16="http://schemas.microsoft.com/office/drawing/2014/main" val="2580342726"/>
                  </a:ext>
                </a:extLst>
              </a:tr>
              <a:tr h="3120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АО «</a:t>
                      </a:r>
                      <a:r>
                        <a:rPr lang="ru-RU" sz="2000" dirty="0" smtClean="0">
                          <a:effectLst/>
                        </a:rPr>
                        <a:t>ПЗ</a:t>
                      </a:r>
                      <a:r>
                        <a:rPr lang="ru-RU" sz="2000" baseline="0" dirty="0" smtClean="0">
                          <a:effectLst/>
                        </a:rPr>
                        <a:t> «</a:t>
                      </a:r>
                      <a:r>
                        <a:rPr lang="ru-RU" sz="2000" dirty="0" smtClean="0">
                          <a:effectLst/>
                        </a:rPr>
                        <a:t>Петровский</a:t>
                      </a:r>
                      <a:r>
                        <a:rPr lang="ru-RU" sz="2000" dirty="0">
                          <a:effectLst/>
                        </a:rPr>
                        <a:t>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Доломитовая мука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extLst>
                  <a:ext uri="{0D108BD9-81ED-4DB2-BD59-A6C34878D82A}">
                    <a16:rowId xmlns:a16="http://schemas.microsoft.com/office/drawing/2014/main" val="4288460739"/>
                  </a:ext>
                </a:extLst>
              </a:tr>
              <a:tr h="3120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АО «</a:t>
                      </a:r>
                      <a:r>
                        <a:rPr lang="ru-RU" sz="2000" dirty="0" smtClean="0">
                          <a:effectLst/>
                        </a:rPr>
                        <a:t>ПЗ</a:t>
                      </a:r>
                      <a:r>
                        <a:rPr lang="ru-RU" sz="2000" baseline="0" dirty="0" smtClean="0">
                          <a:effectLst/>
                        </a:rPr>
                        <a:t> «</a:t>
                      </a:r>
                      <a:r>
                        <a:rPr lang="ru-RU" sz="2000" dirty="0" smtClean="0">
                          <a:effectLst/>
                        </a:rPr>
                        <a:t>Первомайский</a:t>
                      </a:r>
                      <a:r>
                        <a:rPr lang="ru-RU" sz="2000" dirty="0">
                          <a:effectLst/>
                        </a:rPr>
                        <a:t>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Доломитовая мука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825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extLst>
                  <a:ext uri="{0D108BD9-81ED-4DB2-BD59-A6C34878D82A}">
                    <a16:rowId xmlns:a16="http://schemas.microsoft.com/office/drawing/2014/main" val="619939310"/>
                  </a:ext>
                </a:extLst>
              </a:tr>
              <a:tr h="3120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К(Ф)Х </a:t>
                      </a:r>
                      <a:r>
                        <a:rPr lang="ru-RU" sz="2000" dirty="0">
                          <a:effectLst/>
                        </a:rPr>
                        <a:t>Степаненко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Долмитовая мука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extLst>
                  <a:ext uri="{0D108BD9-81ED-4DB2-BD59-A6C34878D82A}">
                    <a16:rowId xmlns:a16="http://schemas.microsoft.com/office/drawing/2014/main" val="453839419"/>
                  </a:ext>
                </a:extLst>
              </a:tr>
              <a:tr h="3120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ООО СПК «Пригородный»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Доломитовая мука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extLst>
                  <a:ext uri="{0D108BD9-81ED-4DB2-BD59-A6C34878D82A}">
                    <a16:rowId xmlns:a16="http://schemas.microsoft.com/office/drawing/2014/main" val="4270941576"/>
                  </a:ext>
                </a:extLst>
              </a:tr>
              <a:tr h="3120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ЗАО «</a:t>
                      </a:r>
                      <a:r>
                        <a:rPr lang="ru-RU" sz="2000" dirty="0" smtClean="0">
                          <a:effectLst/>
                        </a:rPr>
                        <a:t>ПЗ</a:t>
                      </a:r>
                      <a:r>
                        <a:rPr lang="ru-RU" sz="2000" baseline="0" dirty="0" smtClean="0">
                          <a:effectLst/>
                        </a:rPr>
                        <a:t> «</a:t>
                      </a:r>
                      <a:r>
                        <a:rPr lang="ru-RU" sz="2000" dirty="0" err="1" smtClean="0">
                          <a:effectLst/>
                        </a:rPr>
                        <a:t>Приневское</a:t>
                      </a:r>
                      <a:r>
                        <a:rPr lang="ru-RU" sz="2000" dirty="0">
                          <a:effectLst/>
                        </a:rPr>
                        <a:t>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Доломитовая</a:t>
                      </a:r>
                      <a:r>
                        <a:rPr lang="ru-RU" sz="2000" baseline="0" dirty="0" smtClean="0">
                          <a:effectLst/>
                        </a:rPr>
                        <a:t> мука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553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extLst>
                  <a:ext uri="{0D108BD9-81ED-4DB2-BD59-A6C34878D82A}">
                    <a16:rowId xmlns:a16="http://schemas.microsoft.com/office/drawing/2014/main" val="98001856"/>
                  </a:ext>
                </a:extLst>
              </a:tr>
              <a:tr h="3120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Итого:</a:t>
                      </a:r>
                      <a:r>
                        <a:rPr lang="ru-RU" sz="2000" baseline="0" dirty="0" smtClean="0">
                          <a:effectLst/>
                        </a:rPr>
                        <a:t> 18 хозяйств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8004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extLst>
                  <a:ext uri="{0D108BD9-81ED-4DB2-BD59-A6C34878D82A}">
                    <a16:rowId xmlns:a16="http://schemas.microsoft.com/office/drawing/2014/main" val="4111045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934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6691" y="474345"/>
            <a:ext cx="1073727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качестве дальнейшего улучшения показателей плодородия почвы, кроме известкования требуется внесение органических и минеральных удобрений с целью выхода на бездефицитный баланс элементов питания в почве. Вынос элементов питания происходит с получением урожая сельскохозяйственной продукции. В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2018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году баланс элементов питания при выносе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NPK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урожаем сельскохозяйственных культур (в размере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37,2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тыс. т.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д.в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.) был отрицательным и составил минус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6,7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тыс. т.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д.в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., что ведет к деградации почвенного плодородия.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Фосфоритование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гипсование на почвах Ленинградской области, исходя из предварительных данных сплошного агрохимического обследования 2016-2018 гг. ФГБУ «ЦАС «Ленинградский», не требуется.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плану на 2019 год аграрии Ленинградской области планируют внести в почву порядка 1 813 850 тонн органических удобрений в физическом весе (порядка 21 300 тонн в действующем веществе), и 20 840 тонн минеральных удобрений в физическом весе (8 200 тонн в действующем веществе),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что значительно улучшит  баланс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элементов питания в почве.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66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10144" y="942107"/>
            <a:ext cx="9518073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ru-RU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DejaVu Sans" panose="020B0603030804020204"/>
                <a:cs typeface="Times New Roman" panose="02020603050405020304" pitchFamily="18" charset="0"/>
              </a:rPr>
              <a:t>Адрес учреждения: 196608, г. Пушкин, шоссе </a:t>
            </a:r>
            <a:r>
              <a:rPr lang="ru-RU" sz="32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DejaVu Sans" panose="020B0603030804020204"/>
                <a:cs typeface="Times New Roman" panose="02020603050405020304" pitchFamily="18" charset="0"/>
              </a:rPr>
              <a:t>Подбельского</a:t>
            </a:r>
            <a:r>
              <a:rPr lang="ru-R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DejaVu Sans" panose="020B0603030804020204"/>
                <a:cs typeface="Times New Roman" panose="02020603050405020304" pitchFamily="18" charset="0"/>
              </a:rPr>
              <a:t>, д. 9, лит. А, 3 этаж, офис. 335,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ea typeface="DejaVu Sans" panose="020B0603030804020204"/>
              <a:cs typeface="Times New Roman" panose="02020603050405020304" pitchFamily="18" charset="0"/>
            </a:endParaRPr>
          </a:p>
          <a:p>
            <a:pPr algn="ctr"/>
            <a:r>
              <a:rPr lang="ru-RU" sz="32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тел. </a:t>
            </a:r>
            <a:r>
              <a:rPr lang="ru-R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466-66-58</a:t>
            </a:r>
          </a:p>
          <a:p>
            <a:pPr algn="ctr"/>
            <a:endParaRPr lang="ru-RU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Наш сайт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http://agrohim47.ru/</a:t>
            </a:r>
            <a:endParaRPr lang="ru-RU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DejaVu Sans" panose="020B0603030804020204"/>
                <a:cs typeface="Times New Roman" panose="02020603050405020304" pitchFamily="18" charset="0"/>
              </a:rPr>
              <a:t>Электронная почта: agrohim_47@mail.ru</a:t>
            </a:r>
            <a:endParaRPr lang="ru-RU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37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29492"/>
            <a:ext cx="10515600" cy="58189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обеспечение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011383"/>
            <a:ext cx="10515600" cy="5078268"/>
          </a:xfrm>
        </p:spPr>
        <p:txBody>
          <a:bodyPr>
            <a:normAutofit fontScale="92500" lnSpcReduction="10000"/>
          </a:bodyPr>
          <a:lstStyle/>
          <a:p>
            <a:pPr indent="457200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основы обеспечения безопасного обращения с пестицидами, а также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агрохимикатами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целях охраны здоровья людей и окружающей среды установлены Федеральным законом от 19.06.1997 г. № 109 – ФЗ «О безопасном обращении с пестицидами и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агрохимикатами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indent="457200">
              <a:lnSpc>
                <a:spcPct val="11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Агрохимикаты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удобрения химического или биологического происхождения, химические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мелиоранты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кормовые добавки, предназначенные для питания растений, регулирования плодородия почв и подкормки животных. Данное понятие не применяется в отношении торфа.</a:t>
            </a:r>
          </a:p>
          <a:p>
            <a:pPr indent="457200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Статья 3. Пестициды и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агрохимикаты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могут свободно отчуждаться или переходить от одного лица к другому иными способами в порядке, установленном законодательством РФ, если они не изъяты из оборота или не ограничены в обороте.</a:t>
            </a:r>
          </a:p>
          <a:p>
            <a:pPr indent="457200"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Не допускается оборот пестицидов и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агрохимикатов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не внесены в Государственный каталог пестицидов и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агрохимикатов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разрешённых к применению на территории России.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55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3991" y="734291"/>
            <a:ext cx="10515600" cy="969818"/>
          </a:xfrm>
        </p:spPr>
        <p:txBody>
          <a:bodyPr>
            <a:normAutofit fontScale="90000"/>
          </a:bodyPr>
          <a:lstStyle/>
          <a:p>
            <a:pPr indent="450000">
              <a:lnSpc>
                <a:spcPct val="10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необходимо руководствоваться и другими не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важными законами и постановлениями  правительства Российской Федерации: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385455"/>
            <a:ext cx="10515600" cy="4704195"/>
          </a:xfrm>
        </p:spPr>
        <p:txBody>
          <a:bodyPr>
            <a:normAutofit fontScale="25000" lnSpcReduction="20000"/>
          </a:bodyPr>
          <a:lstStyle/>
          <a:p>
            <a:pPr marL="576000" lvl="0" indent="-5715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 от 16 июля 1998 г. №101 – ФЗ «О государственном регулировании обеспечения плодородия земель  сельскохозяйственного назначения».</a:t>
            </a:r>
          </a:p>
          <a:p>
            <a:pPr marL="576000" lvl="0" indent="-5715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Российской Федерации «О государственном земельном кадастре» №28-ФЗ(2000 г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редакции от 04.12.2006 г.)</a:t>
            </a:r>
          </a:p>
          <a:p>
            <a:pPr marL="576000" lvl="0" indent="-5715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Земельным кодексом Российской Федерации №136 – ФЗ от  25.10.2001 г.</a:t>
            </a:r>
          </a:p>
          <a:p>
            <a:pPr marL="576000" lvl="0" indent="-5715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 мелиорации земель» №4 – ФЗ 10.01.1996 г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редакции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05.04.2016г.</a:t>
            </a:r>
          </a:p>
          <a:p>
            <a:pPr marL="576000" lvl="0" indent="-5715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Российской Федерации «Об охране окружающей среды №7 - ФЗ (2002).</a:t>
            </a:r>
          </a:p>
          <a:p>
            <a:pPr marL="576000" lvl="0" indent="-5715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Положением о государственном земельном надзоре, утвержденным Постановлением Правительства Российской Федерации от 15.11.2006 г. № 689.</a:t>
            </a:r>
          </a:p>
          <a:p>
            <a:pPr marL="576000" lvl="0" indent="-5715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от 22.06.2011г. №612 «Об утверждении критериев существенного снижения плодородия земель сельскохозяйственного 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назначения».</a:t>
            </a: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6000" lvl="0" indent="-5715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 закон от 29.06.1999 г. №41-оз, в редакции законов от 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07.10.2005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№84-оз, от 31.10.2007 г. №147-оз. О почвенном плодородии земель сельскохозяйственного назначения Ленинградской области.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927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706583"/>
            <a:ext cx="10515600" cy="102523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ГОСТы и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СанПины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8832" y="1731819"/>
            <a:ext cx="10515600" cy="4017817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 12.3.037-84 Применение минеральных удобрений в сельском и лесном хозяйстве. Общие требования безопасности.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 14050-93 Мука известняковая (доломитовая).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Санитарные правила СП1.2.1170-02 Гигиенические требования к безопасности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агрохимикатов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1.2.2584-10 «Гигиенические требования к безопасности процессов испытаний, хранения, перевозки, реализации. Применения, обеззараживания и утилизации пестицидов и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агрохимикатов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244816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5963" y="612845"/>
            <a:ext cx="1059872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ФГБУ «ЦАС «Ленинградский» работает в рамках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задания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ГЗ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№082-00133-16-00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№082-00189-17-00, №082-00128-18-00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Минсельхоза России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Ленинградской области и г.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2016-2018 гг. объём сплошного агрохимического обследования по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ГЗ -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20 000 га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год (всего за 3 года –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60 000 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а в перспективе должен достигать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100 000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 га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год, обосновывающий периодичность обследования земель сельскохозяйственного назначения раз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5 -7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лет, предусмотренную «Методическими указаниями по проведению комплексного мониторинга плодородия почв земель сельскохозяйственного назначения»,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утверждённый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МИНСЕЛЬХОЗОМ России в 2003 г.            </a:t>
            </a:r>
          </a:p>
          <a:p>
            <a:pPr indent="45000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обоснования необходимой площади обследования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120 000 га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приведём общие площади земель Ленинградской области по состоянию на начало 2011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Площадь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сельскохозяйственных угодий –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617,5 тыс. 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из них пашни -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360,9 тыс. 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сенокосов –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119,9 тыс. 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пастбищ –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101,4 тыс. 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многолетних насаждений –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35,3 тыс. 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6719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1163" y="609599"/>
            <a:ext cx="1062643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Представляем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информацию: по сохранению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плодородия почв, обеспеченность минеральными и органическими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удобрениями.</a:t>
            </a:r>
          </a:p>
          <a:p>
            <a:pPr indent="450215" algn="just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Агрохимическое обследование проведено в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Волосовском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районе Ленинградской области, куда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вошли 17 крупных хозяйств.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Проведено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95%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анализов от отобранных образцов почв.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Ведётся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камеральная обработка данных, составляются картограммы по основным показателям почвенного плодородия.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момент обработки на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01 февраля 2019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года из 60 тыс. га обработано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34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932 га (100%), из них: Пашня 84,2%, Сенокосы - 3,4%, Пастбище - 12,4%. По проведенному сплошному агрохимическому обследованию получены следующие средневзвешенные показатели плодородия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почв, представленные в таблице 1.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19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370004"/>
              </p:ext>
            </p:extLst>
          </p:nvPr>
        </p:nvGraphicFramePr>
        <p:xfrm>
          <a:off x="491980" y="1213960"/>
          <a:ext cx="10973665" cy="49154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94713">
                  <a:extLst>
                    <a:ext uri="{9D8B030D-6E8A-4147-A177-3AD203B41FA5}">
                      <a16:colId xmlns:a16="http://schemas.microsoft.com/office/drawing/2014/main" val="1794772323"/>
                    </a:ext>
                  </a:extLst>
                </a:gridCol>
                <a:gridCol w="1627236">
                  <a:extLst>
                    <a:ext uri="{9D8B030D-6E8A-4147-A177-3AD203B41FA5}">
                      <a16:colId xmlns:a16="http://schemas.microsoft.com/office/drawing/2014/main" val="1828552736"/>
                    </a:ext>
                  </a:extLst>
                </a:gridCol>
                <a:gridCol w="1820876">
                  <a:extLst>
                    <a:ext uri="{9D8B030D-6E8A-4147-A177-3AD203B41FA5}">
                      <a16:colId xmlns:a16="http://schemas.microsoft.com/office/drawing/2014/main" val="872995082"/>
                    </a:ext>
                  </a:extLst>
                </a:gridCol>
                <a:gridCol w="1820876">
                  <a:extLst>
                    <a:ext uri="{9D8B030D-6E8A-4147-A177-3AD203B41FA5}">
                      <a16:colId xmlns:a16="http://schemas.microsoft.com/office/drawing/2014/main" val="3045245452"/>
                    </a:ext>
                  </a:extLst>
                </a:gridCol>
                <a:gridCol w="1854982">
                  <a:extLst>
                    <a:ext uri="{9D8B030D-6E8A-4147-A177-3AD203B41FA5}">
                      <a16:colId xmlns:a16="http://schemas.microsoft.com/office/drawing/2014/main" val="1720562750"/>
                    </a:ext>
                  </a:extLst>
                </a:gridCol>
                <a:gridCol w="1854982">
                  <a:extLst>
                    <a:ext uri="{9D8B030D-6E8A-4147-A177-3AD203B41FA5}">
                      <a16:colId xmlns:a16="http://schemas.microsoft.com/office/drawing/2014/main" val="308998645"/>
                    </a:ext>
                  </a:extLst>
                </a:gridCol>
              </a:tblGrid>
              <a:tr h="133527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с/х угодий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Площадь,</a:t>
                      </a:r>
                      <a:r>
                        <a:rPr lang="ru-RU" sz="2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549597"/>
                  </a:ext>
                </a:extLst>
              </a:tr>
              <a:tr h="7829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рН,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2600" baseline="-25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2600" baseline="-25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 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мг/кг</a:t>
                      </a:r>
                      <a:endParaRPr lang="ru-RU" sz="2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2600" baseline="-25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мг/кг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Орг.</a:t>
                      </a:r>
                      <a:r>
                        <a:rPr lang="ru-RU" sz="2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в-во</a:t>
                      </a:r>
                      <a:r>
                        <a:rPr lang="ru-RU" sz="2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9500851"/>
                  </a:ext>
                </a:extLst>
              </a:tr>
              <a:tr h="6969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Пашня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29412,7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156,0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56823003"/>
                  </a:ext>
                </a:extLst>
              </a:tr>
              <a:tr h="6969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Сенокосы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1187,7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84,2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190,0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4805849"/>
                  </a:ext>
                </a:extLst>
              </a:tr>
              <a:tr h="6969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Пастбища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4331,6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163,8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143,5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97259430"/>
                  </a:ext>
                </a:extLst>
              </a:tr>
              <a:tr h="6969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34 932,0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179,0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459983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21014" y="93940"/>
            <a:ext cx="1051559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Таблица 1: «Плодородие почв земель сельскохозяйственного назначения по видам угодий </a:t>
            </a:r>
            <a:r>
              <a:rPr kumimoji="0" lang="ru-RU" altLang="ru-RU" sz="24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Волосовского</a:t>
            </a:r>
            <a:r>
              <a:rPr kumimoji="0" lang="ru-RU" alt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района Ленинградской области»</a:t>
            </a:r>
            <a:endParaRPr kumimoji="0" lang="ru-RU" alt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72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5855" y="889844"/>
            <a:ext cx="1033549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Средневзвешенные значения рН -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5,9 ед.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близкая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 нейтральной), Р</a:t>
            </a:r>
            <a:r>
              <a:rPr lang="ru-RU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179,0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мг/кг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почвы (повышенное содержание), К</a:t>
            </a:r>
            <a:r>
              <a:rPr lang="ru-RU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 –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150,0 мг/кг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(повышенное содержание),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Органическое вещество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4,3%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(среднее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содержание).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Вышеуказанные показатели подлежат корректировке в конце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периода.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Данные показатели плодородия свидетельствуют о том, что в известковании и улучшении в большинстве своём они не нуждаются. Но эти выводы можно учитывать только для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Волосовского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района, так как почвы в районе дерново-карбонатные, с нейтральной или слабощелочной реакцией среды в связи с генезисом данного типа почв.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Известкование кислых почв в Ленинградской области является важнейшим приемом повышения их плодородия, получению высоких и устойчивых урожаев возделываемых культур. За последние годы объемы известкования в области резко сократились до уровня 1 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500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 в год. Это привело к снижению эффективности минеральных удобрений и повышению себестоимости произведенной сельхозпродукции.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42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0328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2: «Площадь почв земель сельскохозяйственного назначения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Волосовского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Ленинградской области по степени кислотности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343202"/>
              </p:ext>
            </p:extLst>
          </p:nvPr>
        </p:nvGraphicFramePr>
        <p:xfrm>
          <a:off x="734291" y="1385453"/>
          <a:ext cx="10723417" cy="48814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677490">
                  <a:extLst>
                    <a:ext uri="{9D8B030D-6E8A-4147-A177-3AD203B41FA5}">
                      <a16:colId xmlns:a16="http://schemas.microsoft.com/office/drawing/2014/main" val="1110663955"/>
                    </a:ext>
                  </a:extLst>
                </a:gridCol>
                <a:gridCol w="1564998">
                  <a:extLst>
                    <a:ext uri="{9D8B030D-6E8A-4147-A177-3AD203B41FA5}">
                      <a16:colId xmlns:a16="http://schemas.microsoft.com/office/drawing/2014/main" val="1797761261"/>
                    </a:ext>
                  </a:extLst>
                </a:gridCol>
                <a:gridCol w="1448021">
                  <a:extLst>
                    <a:ext uri="{9D8B030D-6E8A-4147-A177-3AD203B41FA5}">
                      <a16:colId xmlns:a16="http://schemas.microsoft.com/office/drawing/2014/main" val="1996240042"/>
                    </a:ext>
                  </a:extLst>
                </a:gridCol>
                <a:gridCol w="2032908">
                  <a:extLst>
                    <a:ext uri="{9D8B030D-6E8A-4147-A177-3AD203B41FA5}">
                      <a16:colId xmlns:a16="http://schemas.microsoft.com/office/drawing/2014/main" val="3194554289"/>
                    </a:ext>
                  </a:extLst>
                </a:gridCol>
              </a:tblGrid>
              <a:tr h="7711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Кислотность,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ед.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Площадь,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Доза доломитовой муки, тонн/га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6627453"/>
                  </a:ext>
                </a:extLst>
              </a:tr>
              <a:tr h="881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почв сильнокислых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4,5 и ниже)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2785290"/>
                  </a:ext>
                </a:extLst>
              </a:tr>
              <a:tr h="881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почв среднекислых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4,6-5,0)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1993,8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7314935"/>
                  </a:ext>
                </a:extLst>
              </a:tr>
              <a:tr h="881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почв слабокислых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5,1-5,5)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7793,0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2030369"/>
                  </a:ext>
                </a:extLst>
              </a:tr>
              <a:tr h="440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почв близких к нейтральным (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5,6-6,0)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11948,0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8493300"/>
                  </a:ext>
                </a:extLst>
              </a:tr>
              <a:tr h="440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почв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6,1 и выше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13109,3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5804247"/>
                  </a:ext>
                </a:extLst>
              </a:tr>
              <a:tr h="440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34 932,0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3966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50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1406</Words>
  <Application>Microsoft Office PowerPoint</Application>
  <PresentationFormat>Широкоэкранный</PresentationFormat>
  <Paragraphs>192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DejaVu Sans</vt:lpstr>
      <vt:lpstr>Times New Roman</vt:lpstr>
      <vt:lpstr>Тема Office</vt:lpstr>
      <vt:lpstr>ф</vt:lpstr>
      <vt:lpstr>Правовое обеспечение </vt:lpstr>
      <vt:lpstr>Также необходимо руководствоваться и другими не менее важными законами и постановлениями  правительства Российской Федерации: </vt:lpstr>
      <vt:lpstr>ГОСТы и СанПины</vt:lpstr>
      <vt:lpstr>Презентация PowerPoint</vt:lpstr>
      <vt:lpstr>Презентация PowerPoint</vt:lpstr>
      <vt:lpstr>Таблица 1: «Плодородие почв земель сельскохозяйственного назначения по видам угодий Волосовского района Ленинградской области» </vt:lpstr>
      <vt:lpstr>Презентация PowerPoint</vt:lpstr>
      <vt:lpstr>Таблица 2: «Площадь почв земель сельскохозяйственного назначения Волосовского района Ленинградской области по степени кислотности»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40</cp:revision>
  <dcterms:created xsi:type="dcterms:W3CDTF">2019-02-18T12:35:17Z</dcterms:created>
  <dcterms:modified xsi:type="dcterms:W3CDTF">2019-02-20T06:25:15Z</dcterms:modified>
</cp:coreProperties>
</file>